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9" r:id="rId2"/>
    <p:sldId id="327" r:id="rId3"/>
    <p:sldId id="328" r:id="rId4"/>
    <p:sldId id="322" r:id="rId5"/>
    <p:sldId id="324" r:id="rId6"/>
    <p:sldId id="279" r:id="rId7"/>
    <p:sldId id="355" r:id="rId8"/>
    <p:sldId id="356" r:id="rId9"/>
    <p:sldId id="353" r:id="rId10"/>
    <p:sldId id="333" r:id="rId11"/>
    <p:sldId id="354" r:id="rId12"/>
    <p:sldId id="278" r:id="rId13"/>
    <p:sldId id="334" r:id="rId14"/>
    <p:sldId id="335" r:id="rId15"/>
    <p:sldId id="336" r:id="rId16"/>
    <p:sldId id="337" r:id="rId17"/>
    <p:sldId id="338" r:id="rId18"/>
    <p:sldId id="339" r:id="rId19"/>
    <p:sldId id="340" r:id="rId20"/>
    <p:sldId id="344" r:id="rId21"/>
    <p:sldId id="345" r:id="rId22"/>
    <p:sldId id="348" r:id="rId23"/>
    <p:sldId id="350" r:id="rId24"/>
    <p:sldId id="347" r:id="rId25"/>
    <p:sldId id="351" r:id="rId26"/>
    <p:sldId id="343" r:id="rId27"/>
    <p:sldId id="352" r:id="rId28"/>
    <p:sldId id="346" r:id="rId29"/>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autoAdjust="0"/>
    <p:restoredTop sz="80760" autoAdjust="0"/>
  </p:normalViewPr>
  <p:slideViewPr>
    <p:cSldViewPr snapToGrid="0">
      <p:cViewPr varScale="1">
        <p:scale>
          <a:sx n="98" d="100"/>
          <a:sy n="98" d="100"/>
        </p:scale>
        <p:origin x="6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2018/3/19</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Non local mean filter</a:t>
            </a:r>
            <a:r>
              <a:rPr kumimoji="1" lang="ja-JP" altLang="en-US" dirty="0" err="1" smtClean="0"/>
              <a:t>っぽ</a:t>
            </a:r>
            <a:r>
              <a:rPr kumimoji="1" lang="ja-JP" altLang="en-US" dirty="0" smtClean="0"/>
              <a:t>いこうかがある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329195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Retargetting</a:t>
            </a:r>
            <a:r>
              <a:rPr kumimoji="1" lang="ja-JP" altLang="en-US" smtClean="0"/>
              <a:t>については，</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438248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Search</a:t>
            </a:r>
            <a:r>
              <a:rPr kumimoji="1" lang="ja-JP" altLang="en-US" dirty="0" smtClean="0"/>
              <a:t>では，距離</a:t>
            </a:r>
            <a:r>
              <a:rPr kumimoji="1" lang="en-US" altLang="ja-JP" dirty="0" smtClean="0"/>
              <a:t>r</a:t>
            </a:r>
            <a:r>
              <a:rPr kumimoji="1" lang="ja-JP" altLang="en-US" dirty="0" smtClean="0"/>
              <a:t>を，</a:t>
            </a:r>
            <a:r>
              <a:rPr kumimoji="1" lang="en-US" altLang="ja-JP" dirty="0" smtClean="0"/>
              <a:t>r=W, W/2, W/4, W/8</a:t>
            </a:r>
            <a:r>
              <a:rPr kumimoji="1" lang="ja-JP" altLang="en-US" dirty="0" smtClean="0"/>
              <a:t>　と小さくしていき，その</a:t>
            </a:r>
            <a:r>
              <a:rPr kumimoji="1" lang="en-US" altLang="ja-JP" dirty="0" smtClean="0"/>
              <a:t>r</a:t>
            </a:r>
            <a:r>
              <a:rPr kumimoji="1" lang="ja-JP" altLang="en-US" dirty="0" smtClean="0"/>
              <a:t>の範囲内にてランダムに対応パッチを選択する．</a:t>
            </a:r>
            <a:endParaRPr kumimoji="1" lang="en-US" altLang="ja-JP" dirty="0" smtClean="0"/>
          </a:p>
          <a:p>
            <a:r>
              <a:rPr kumimoji="1" lang="en-US" altLang="ja-JP" dirty="0" smtClean="0"/>
              <a:t>R</a:t>
            </a:r>
            <a:r>
              <a:rPr kumimoji="1" lang="ja-JP" altLang="en-US" dirty="0" smtClean="0"/>
              <a:t>が一画素の範囲に入ったら検索終了</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238479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３０分くらいかけて紹介したい。</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29817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局所的にはランダムだが全体を見ると一様なテクスチャの合成を行うものが多い．</a:t>
            </a:r>
            <a:endParaRPr kumimoji="1" lang="en-US" altLang="ja-JP"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この論文はグレースケール画像を入力とする</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r>
              <a:rPr kumimoji="1" lang="en-US" altLang="ja-JP" dirty="0" smtClean="0"/>
              <a:t>------------------------------------------------------------------------------------</a:t>
            </a:r>
          </a:p>
          <a:p>
            <a:r>
              <a:rPr kumimoji="1" lang="ja-JP" altLang="en-US" dirty="0" smtClean="0"/>
              <a:t>〇</a:t>
            </a:r>
            <a:r>
              <a:rPr kumimoji="1" lang="en-US" altLang="ja-JP" dirty="0" smtClean="0"/>
              <a:t>1</a:t>
            </a:r>
            <a:r>
              <a:rPr kumimoji="1" lang="ja-JP" altLang="en-US" dirty="0" smtClean="0"/>
              <a:t>画素</a:t>
            </a:r>
            <a:r>
              <a:rPr kumimoji="1" lang="en-US" altLang="ja-JP" dirty="0" smtClean="0"/>
              <a:t>synthesis</a:t>
            </a:r>
            <a:r>
              <a:rPr kumimoji="1" lang="ja-JP" altLang="en-US" dirty="0" smtClean="0"/>
              <a:t>時のセオリー</a:t>
            </a:r>
            <a:endParaRPr kumimoji="1" lang="en-US" altLang="ja-JP" dirty="0" smtClean="0"/>
          </a:p>
          <a:p>
            <a:endParaRPr kumimoji="1" lang="en-US" altLang="ja-JP" dirty="0" smtClean="0"/>
          </a:p>
          <a:p>
            <a:r>
              <a:rPr kumimoji="1" lang="en-US" altLang="ja-JP" dirty="0" smtClean="0"/>
              <a:t>MRF</a:t>
            </a:r>
            <a:r>
              <a:rPr kumimoji="1" lang="ja-JP" altLang="en-US" dirty="0" smtClean="0"/>
              <a:t>を仮定．</a:t>
            </a:r>
            <a:endParaRPr kumimoji="1" lang="en-US" altLang="ja-JP" dirty="0" smtClean="0"/>
          </a:p>
          <a:p>
            <a:r>
              <a:rPr kumimoji="1" lang="ja-JP" altLang="en-US" dirty="0" smtClean="0"/>
              <a:t>つまり，ある画素</a:t>
            </a:r>
            <a:r>
              <a:rPr kumimoji="1" lang="en-US" altLang="ja-JP" dirty="0" smtClean="0"/>
              <a:t>p</a:t>
            </a:r>
            <a:r>
              <a:rPr kumimoji="1" lang="ja-JP" altLang="en-US" dirty="0" smtClean="0"/>
              <a:t>の輝度値が</a:t>
            </a:r>
            <a:r>
              <a:rPr kumimoji="1" lang="en-US" altLang="ja-JP" dirty="0" smtClean="0"/>
              <a:t>X</a:t>
            </a:r>
            <a:r>
              <a:rPr kumimoji="1" lang="ja-JP" altLang="en-US" dirty="0" smtClean="0"/>
              <a:t>となる確率は，その画素の近傍の状態のみから定まることとする．</a:t>
            </a:r>
            <a:endParaRPr kumimoji="1" lang="en-US" altLang="ja-JP" dirty="0" smtClean="0"/>
          </a:p>
          <a:p>
            <a:endParaRPr kumimoji="1" lang="en-US" altLang="ja-JP" dirty="0" smtClean="0"/>
          </a:p>
          <a:p>
            <a:r>
              <a:rPr kumimoji="1" lang="en-US" altLang="ja-JP" dirty="0" smtClean="0"/>
              <a:t>I : </a:t>
            </a:r>
            <a:r>
              <a:rPr kumimoji="1" lang="ja-JP" altLang="en-US" dirty="0" smtClean="0"/>
              <a:t>合成中の画像</a:t>
            </a:r>
            <a:endParaRPr kumimoji="1" lang="en-US" altLang="ja-JP" dirty="0" smtClean="0"/>
          </a:p>
          <a:p>
            <a:r>
              <a:rPr kumimoji="1" lang="en-US" altLang="ja-JP" dirty="0" err="1" smtClean="0"/>
              <a:t>I_samp</a:t>
            </a:r>
            <a:r>
              <a:rPr kumimoji="1" lang="ja-JP" altLang="en-US" dirty="0" smtClean="0"/>
              <a:t>　：サンプル画像</a:t>
            </a:r>
            <a:endParaRPr kumimoji="1" lang="en-US" altLang="ja-JP" dirty="0" smtClean="0"/>
          </a:p>
          <a:p>
            <a:r>
              <a:rPr kumimoji="1" lang="en-US" altLang="ja-JP" dirty="0" err="1" smtClean="0"/>
              <a:t>I_real</a:t>
            </a:r>
            <a:r>
              <a:rPr kumimoji="1" lang="en-US" altLang="ja-JP" dirty="0" smtClean="0"/>
              <a:t>     :</a:t>
            </a:r>
            <a:r>
              <a:rPr kumimoji="1" lang="en-US" altLang="ja-JP" baseline="0" dirty="0" smtClean="0"/>
              <a:t> </a:t>
            </a:r>
            <a:r>
              <a:rPr kumimoji="1" lang="ja-JP" altLang="en-US" baseline="0" dirty="0" smtClean="0"/>
              <a:t>現実では取得することはできないすべての分布を含む画像 </a:t>
            </a:r>
            <a:r>
              <a:rPr kumimoji="1" lang="en-US" altLang="ja-JP" baseline="0" dirty="0" err="1" smtClean="0"/>
              <a:t>I_samp</a:t>
            </a:r>
            <a:r>
              <a:rPr kumimoji="1" lang="ja-JP" altLang="en-US" baseline="0" dirty="0" smtClean="0"/>
              <a:t>　⊂ </a:t>
            </a:r>
            <a:r>
              <a:rPr kumimoji="1" lang="en-US" altLang="ja-JP" baseline="0" dirty="0" err="1" smtClean="0"/>
              <a:t>I_real</a:t>
            </a:r>
            <a:endParaRPr kumimoji="1" lang="en-US" altLang="ja-JP" baseline="0" dirty="0" smtClean="0"/>
          </a:p>
          <a:p>
            <a:endParaRPr kumimoji="1" lang="en-US" altLang="ja-JP" baseline="0" dirty="0" smtClean="0"/>
          </a:p>
          <a:p>
            <a:r>
              <a:rPr kumimoji="1" lang="ja-JP" altLang="en-US" baseline="0" dirty="0" smtClean="0"/>
              <a:t>画素 </a:t>
            </a:r>
            <a:r>
              <a:rPr kumimoji="1" lang="en-US" altLang="ja-JP" baseline="0" dirty="0" smtClean="0"/>
              <a:t>p \in I </a:t>
            </a:r>
            <a:r>
              <a:rPr kumimoji="1" lang="ja-JP" altLang="en-US" baseline="0" dirty="0" smtClean="0"/>
              <a:t>について，その近傍を </a:t>
            </a:r>
            <a:r>
              <a:rPr kumimoji="1" lang="en-US" altLang="ja-JP" baseline="0" dirty="0" smtClean="0"/>
              <a:t>w(p) </a:t>
            </a:r>
            <a:r>
              <a:rPr kumimoji="1" lang="ja-JP" altLang="en-US" baseline="0" dirty="0" smtClean="0"/>
              <a:t>とかく</a:t>
            </a:r>
            <a:endParaRPr kumimoji="1" lang="en-US" altLang="ja-JP" baseline="0" dirty="0" smtClean="0"/>
          </a:p>
          <a:p>
            <a:r>
              <a:rPr kumimoji="1" lang="en-US" altLang="ja-JP" baseline="0" dirty="0" smtClean="0"/>
              <a:t>d(w_1, w_2)</a:t>
            </a:r>
            <a:r>
              <a:rPr kumimoji="1" lang="ja-JP" altLang="en-US" baseline="0" dirty="0" smtClean="0"/>
              <a:t>　はパッチ </a:t>
            </a:r>
            <a:r>
              <a:rPr kumimoji="1" lang="en-US" altLang="ja-JP" baseline="0" dirty="0" smtClean="0"/>
              <a:t>w1</a:t>
            </a:r>
            <a:r>
              <a:rPr kumimoji="1" lang="ja-JP" altLang="en-US" baseline="0" dirty="0" smtClean="0"/>
              <a:t>と</a:t>
            </a:r>
            <a:r>
              <a:rPr kumimoji="1" lang="en-US" altLang="ja-JP" baseline="0" dirty="0" smtClean="0"/>
              <a:t>w2</a:t>
            </a:r>
            <a:r>
              <a:rPr kumimoji="1" lang="ja-JP" altLang="en-US" baseline="0" dirty="0" smtClean="0"/>
              <a:t>の視覚的な差を計測するメトリック（定義は任意）</a:t>
            </a:r>
            <a:endParaRPr kumimoji="1" lang="en-US" altLang="ja-JP" baseline="0" dirty="0" smtClean="0"/>
          </a:p>
          <a:p>
            <a:endParaRPr kumimoji="1" lang="en-US" altLang="ja-JP" baseline="0" dirty="0" smtClean="0"/>
          </a:p>
          <a:p>
            <a:r>
              <a:rPr kumimoji="1" lang="ja-JP" altLang="en-US" baseline="0" dirty="0" smtClean="0"/>
              <a:t>この下で、もし </a:t>
            </a:r>
            <a:r>
              <a:rPr kumimoji="1" lang="en-US" altLang="ja-JP" baseline="0" dirty="0" smtClean="0"/>
              <a:t>p</a:t>
            </a:r>
            <a:r>
              <a:rPr kumimoji="1" lang="ja-JP" altLang="en-US" baseline="0" dirty="0" smtClean="0"/>
              <a:t>以外のすべての画素がわかっていて、</a:t>
            </a:r>
            <a:r>
              <a:rPr kumimoji="1" lang="en-US" altLang="ja-JP" baseline="0" dirty="0" smtClean="0"/>
              <a:t>p</a:t>
            </a:r>
            <a:r>
              <a:rPr kumimoji="1" lang="ja-JP" altLang="en-US" baseline="0" dirty="0" smtClean="0"/>
              <a:t>の画素値のみがわかっていない場合，</a:t>
            </a:r>
            <a:endParaRPr kumimoji="1" lang="en-US" altLang="ja-JP" baseline="0" dirty="0" smtClean="0"/>
          </a:p>
          <a:p>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　という確率分布を考えて，条件付確率が最大となる 画素値を出力すればいい．</a:t>
            </a:r>
            <a:endParaRPr kumimoji="1" lang="en-US" altLang="ja-JP" baseline="0" dirty="0" smtClean="0"/>
          </a:p>
          <a:p>
            <a:endParaRPr kumimoji="1" lang="en-US" altLang="ja-JP" baseline="0" dirty="0" smtClean="0"/>
          </a:p>
          <a:p>
            <a:r>
              <a:rPr kumimoji="1" lang="ja-JP" altLang="en-US" baseline="0" dirty="0" smtClean="0"/>
              <a:t>もし、 </a:t>
            </a:r>
            <a:r>
              <a:rPr kumimoji="1" lang="en-US" altLang="ja-JP" baseline="0" dirty="0" err="1" smtClean="0"/>
              <a:t>I_real</a:t>
            </a:r>
            <a:r>
              <a:rPr kumimoji="1" lang="ja-JP" altLang="en-US" baseline="0" dirty="0" smtClean="0"/>
              <a:t>が存在するならば，</a:t>
            </a:r>
            <a:r>
              <a:rPr kumimoji="1" lang="en-US" altLang="ja-JP" baseline="0" dirty="0" smtClean="0"/>
              <a:t>w(p)</a:t>
            </a:r>
            <a:r>
              <a:rPr kumimoji="1" lang="ja-JP" altLang="en-US" baseline="0" dirty="0" smtClean="0"/>
              <a:t>と全く同じ（</a:t>
            </a:r>
            <a:r>
              <a:rPr kumimoji="1" lang="en-US" altLang="ja-JP" baseline="0" dirty="0" smtClean="0"/>
              <a:t>d(w(p), w’)=0</a:t>
            </a:r>
            <a:r>
              <a:rPr kumimoji="1" lang="ja-JP" altLang="en-US" baseline="0" dirty="0" smtClean="0"/>
              <a:t>）パッチ</a:t>
            </a:r>
            <a:r>
              <a:rPr kumimoji="1" lang="en-US" altLang="ja-JP" baseline="0" dirty="0" smtClean="0"/>
              <a:t>w</a:t>
            </a:r>
            <a:r>
              <a:rPr kumimoji="1" lang="ja-JP" altLang="en-US" baseline="0" dirty="0" smtClean="0"/>
              <a:t>‘を</a:t>
            </a:r>
            <a:r>
              <a:rPr kumimoji="1" lang="en-US" altLang="ja-JP" baseline="0" dirty="0" err="1" smtClean="0"/>
              <a:t>I_real</a:t>
            </a:r>
            <a:r>
              <a:rPr kumimoji="1" lang="ja-JP" altLang="en-US" baseline="0" dirty="0" smtClean="0"/>
              <a:t>から検索して、</a:t>
            </a:r>
            <a:endParaRPr kumimoji="1" lang="en-US" altLang="ja-JP" baseline="0" dirty="0" smtClean="0"/>
          </a:p>
          <a:p>
            <a:r>
              <a:rPr kumimoji="1" lang="ja-JP" altLang="en-US" baseline="0" dirty="0" smtClean="0"/>
              <a:t>複数ある場合は，</a:t>
            </a:r>
            <a:r>
              <a:rPr kumimoji="1" lang="en-US" altLang="ja-JP" baseline="0" dirty="0" smtClean="0"/>
              <a:t>w’</a:t>
            </a:r>
            <a:r>
              <a:rPr kumimoji="1" lang="ja-JP" altLang="en-US" baseline="0" dirty="0" smtClean="0"/>
              <a:t>の中央の画素値のヒストグラムを利用して，</a:t>
            </a:r>
            <a:r>
              <a:rPr kumimoji="1" lang="en-US" altLang="ja-JP" baseline="0" dirty="0" smtClean="0"/>
              <a:t>P(</a:t>
            </a:r>
            <a:r>
              <a:rPr kumimoji="1" lang="en-US" altLang="ja-JP" baseline="0" dirty="0" err="1" smtClean="0"/>
              <a:t>p|w</a:t>
            </a:r>
            <a:r>
              <a:rPr kumimoji="1" lang="en-US" altLang="ja-JP" baseline="0" dirty="0" smtClean="0"/>
              <a:t>(p))</a:t>
            </a:r>
            <a:r>
              <a:rPr kumimoji="1" lang="ja-JP" altLang="en-US" baseline="0" dirty="0" smtClean="0"/>
              <a:t>が定義可能．</a:t>
            </a:r>
            <a:endParaRPr kumimoji="1" lang="en-US" altLang="ja-JP" baseline="0" dirty="0" smtClean="0"/>
          </a:p>
          <a:p>
            <a:endParaRPr kumimoji="1" lang="en-US" altLang="ja-JP" baseline="0" dirty="0" smtClean="0"/>
          </a:p>
          <a:p>
            <a:r>
              <a:rPr kumimoji="1" lang="ja-JP" altLang="en-US" baseline="0" dirty="0" smtClean="0"/>
              <a:t>しかし，</a:t>
            </a:r>
            <a:r>
              <a:rPr kumimoji="1" lang="en-US" altLang="ja-JP" baseline="0" dirty="0" err="1" smtClean="0"/>
              <a:t>I_real</a:t>
            </a:r>
            <a:r>
              <a:rPr kumimoji="1" lang="ja-JP" altLang="en-US" baseline="0" dirty="0" smtClean="0"/>
              <a:t>は取得できず，知っているのは</a:t>
            </a:r>
            <a:r>
              <a:rPr kumimoji="1" lang="en-US" altLang="ja-JP" baseline="0" dirty="0" err="1" smtClean="0"/>
              <a:t>I_smp</a:t>
            </a:r>
            <a:r>
              <a:rPr kumimoji="1" lang="ja-JP" altLang="en-US" baseline="0" dirty="0" smtClean="0"/>
              <a:t>のみ．</a:t>
            </a:r>
            <a:endParaRPr kumimoji="1" lang="en-US" altLang="ja-JP" baseline="0" dirty="0" smtClean="0"/>
          </a:p>
          <a:p>
            <a:r>
              <a:rPr kumimoji="1" lang="ja-JP" altLang="en-US" baseline="0" dirty="0" smtClean="0"/>
              <a:t>そこで，</a:t>
            </a:r>
            <a:endParaRPr kumimoji="1" lang="en-US" altLang="ja-JP" baseline="0" dirty="0" smtClean="0"/>
          </a:p>
          <a:p>
            <a:endParaRPr kumimoji="1" lang="en-US" altLang="ja-JP" baseline="0" dirty="0" smtClean="0"/>
          </a:p>
          <a:p>
            <a:r>
              <a:rPr kumimoji="1" lang="en-US" altLang="ja-JP" baseline="0" dirty="0" err="1" smtClean="0"/>
              <a:t>W_best</a:t>
            </a:r>
            <a:r>
              <a:rPr kumimoji="1" lang="en-US" altLang="ja-JP" baseline="0" dirty="0" smtClean="0"/>
              <a:t>  = </a:t>
            </a:r>
            <a:r>
              <a:rPr kumimoji="1" lang="en-US" altLang="ja-JP" baseline="0" dirty="0" err="1" smtClean="0"/>
              <a:t>argmin</a:t>
            </a:r>
            <a:r>
              <a:rPr kumimoji="1" lang="en-US" altLang="ja-JP" baseline="0" dirty="0" smtClean="0"/>
              <a:t>_{w’ \in </a:t>
            </a:r>
            <a:r>
              <a:rPr kumimoji="1" lang="en-US" altLang="ja-JP" baseline="0" dirty="0" err="1" smtClean="0"/>
              <a:t>I_smp</a:t>
            </a:r>
            <a:r>
              <a:rPr kumimoji="1" lang="en-US" altLang="ja-JP" baseline="0" dirty="0" smtClean="0"/>
              <a:t>} d(w’, w(p))</a:t>
            </a:r>
            <a:r>
              <a:rPr kumimoji="1" lang="ja-JP" altLang="en-US" baseline="0" dirty="0" smtClean="0"/>
              <a:t>　として</a:t>
            </a:r>
            <a:endParaRPr kumimoji="1" lang="en-US" altLang="ja-JP" baseline="0" dirty="0" smtClean="0"/>
          </a:p>
          <a:p>
            <a:r>
              <a:rPr kumimoji="1" lang="en-US" altLang="ja-JP" baseline="0" dirty="0" smtClean="0"/>
              <a:t>d(w’, w(p)) &lt;= (1.0 + 0.1) d(</a:t>
            </a:r>
            <a:r>
              <a:rPr kumimoji="1" lang="en-US" altLang="ja-JP" baseline="0" dirty="0" err="1" smtClean="0"/>
              <a:t>w_best</a:t>
            </a:r>
            <a:r>
              <a:rPr kumimoji="1" lang="en-US" altLang="ja-JP" baseline="0" dirty="0" smtClean="0"/>
              <a:t>, w(p)) </a:t>
            </a:r>
            <a:r>
              <a:rPr kumimoji="1" lang="ja-JP" altLang="en-US" baseline="0" dirty="0" smtClean="0"/>
              <a:t>を満たすすべてのパッチ </a:t>
            </a:r>
            <a:r>
              <a:rPr kumimoji="1" lang="en-US" altLang="ja-JP" baseline="0" dirty="0" smtClean="0"/>
              <a:t>w’</a:t>
            </a:r>
            <a:r>
              <a:rPr kumimoji="1" lang="ja-JP" altLang="en-US" baseline="0" dirty="0" err="1" smtClean="0"/>
              <a:t>を抽</a:t>
            </a:r>
            <a:r>
              <a:rPr kumimoji="1" lang="ja-JP" altLang="en-US" baseline="0" dirty="0" smtClean="0"/>
              <a:t>出</a:t>
            </a:r>
            <a:endParaRPr kumimoji="1" lang="en-US" altLang="ja-JP" baseline="0" dirty="0" smtClean="0"/>
          </a:p>
          <a:p>
            <a:endParaRPr kumimoji="1" lang="en-US" altLang="ja-JP" baseline="0" dirty="0" smtClean="0"/>
          </a:p>
          <a:p>
            <a:r>
              <a:rPr kumimoji="1" lang="ja-JP" altLang="en-US" baseline="0" dirty="0" smtClean="0"/>
              <a:t>こうして求まった複数の </a:t>
            </a:r>
            <a:r>
              <a:rPr kumimoji="1" lang="en-US" altLang="ja-JP" baseline="0" dirty="0" smtClean="0"/>
              <a:t>w’ </a:t>
            </a:r>
            <a:r>
              <a:rPr kumimoji="1" lang="ja-JP" altLang="en-US" baseline="0" dirty="0" smtClean="0"/>
              <a:t>の中心画素値からヒストグラムを作成し，最も頻度が高かった画素値を採用する．</a:t>
            </a:r>
            <a:endParaRPr kumimoji="1" lang="en-US" altLang="ja-JP" baseline="0" dirty="0" smtClean="0"/>
          </a:p>
          <a:p>
            <a:endParaRPr kumimoji="1" lang="en-US" altLang="ja-JP" baseline="0" dirty="0" smtClean="0"/>
          </a:p>
          <a:p>
            <a:r>
              <a:rPr kumimoji="1" lang="en-US" altLang="ja-JP" baseline="0" dirty="0" smtClean="0"/>
              <a:t>d</a:t>
            </a:r>
            <a:r>
              <a:rPr kumimoji="1" lang="ja-JP" altLang="en-US" baseline="0" dirty="0" smtClean="0"/>
              <a:t>　については、</a:t>
            </a:r>
            <a:r>
              <a:rPr kumimoji="1" lang="en-US" altLang="ja-JP" baseline="0" dirty="0" err="1" smtClean="0"/>
              <a:t>d_SSD</a:t>
            </a:r>
            <a:r>
              <a:rPr kumimoji="1" lang="ja-JP" altLang="en-US" baseline="0" dirty="0" smtClean="0"/>
              <a:t>や　　</a:t>
            </a:r>
            <a:r>
              <a:rPr kumimoji="1" lang="en-US" altLang="ja-JP" baseline="0" dirty="0" err="1" smtClean="0"/>
              <a:t>d_SSD</a:t>
            </a:r>
            <a:r>
              <a:rPr kumimoji="1" lang="en-US" altLang="ja-JP" baseline="0" dirty="0" smtClean="0"/>
              <a:t> * </a:t>
            </a:r>
            <a:r>
              <a:rPr kumimoji="1" lang="en-US" altLang="ja-JP" baseline="0" dirty="0" err="1" smtClean="0"/>
              <a:t>gaussian</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p>
          <a:p>
            <a:endParaRPr kumimoji="1" lang="en-US" altLang="ja-JP" baseline="0" dirty="0" smtClean="0"/>
          </a:p>
          <a:p>
            <a:endParaRPr kumimoji="1" lang="en-US" altLang="ja-JP" baseline="0" dirty="0" smtClean="0"/>
          </a:p>
          <a:p>
            <a:r>
              <a:rPr kumimoji="1" lang="en-US" altLang="ja-JP" baseline="0" dirty="0" smtClean="0"/>
              <a:t>Texture synthesis</a:t>
            </a:r>
            <a:r>
              <a:rPr kumimoji="1" lang="ja-JP" altLang="en-US" baseline="0" dirty="0" smtClean="0"/>
              <a:t>の実装内容</a:t>
            </a:r>
            <a:endParaRPr kumimoji="1" lang="en-US" altLang="ja-JP" baseline="0" dirty="0" smtClean="0"/>
          </a:p>
          <a:p>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smtClean="0"/>
              <a:t>w’</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w‘</a:t>
            </a:r>
            <a:r>
              <a:rPr kumimoji="1" lang="ja-JP" altLang="en-US" baseline="0" dirty="0" smtClean="0"/>
              <a:t>の中央の画素値を</a:t>
            </a:r>
            <a:r>
              <a:rPr kumimoji="1" lang="en-US" altLang="ja-JP" baseline="0" dirty="0" smtClean="0"/>
              <a:t>p</a:t>
            </a:r>
            <a:r>
              <a:rPr kumimoji="1" lang="ja-JP" altLang="en-US" baseline="0" dirty="0" smtClean="0"/>
              <a:t>に代入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0" indent="0">
              <a:buNone/>
            </a:pPr>
            <a:endParaRPr kumimoji="1" lang="en-US" altLang="ja-JP" baseline="0" dirty="0" smtClean="0"/>
          </a:p>
          <a:p>
            <a:pPr marL="0" indent="0">
              <a:buNone/>
            </a:pPr>
            <a:r>
              <a:rPr kumimoji="1" lang="ja-JP" altLang="en-US" baseline="0" dirty="0" smtClean="0"/>
              <a:t>論文の内容を真面目に実装する</a:t>
            </a:r>
            <a:endParaRPr kumimoji="1" lang="en-US" altLang="ja-JP" baseline="0" dirty="0" smtClean="0"/>
          </a:p>
          <a:p>
            <a:pPr marL="0" indent="0">
              <a:buNone/>
            </a:pPr>
            <a:endParaRPr kumimoji="1" lang="en-US" altLang="ja-JP" baseline="0" dirty="0" smtClean="0"/>
          </a:p>
          <a:p>
            <a:r>
              <a:rPr kumimoji="1" lang="en-US" altLang="ja-JP" baseline="0" dirty="0" smtClean="0"/>
              <a:t>0. </a:t>
            </a:r>
            <a:r>
              <a:rPr kumimoji="1" lang="ja-JP" altLang="en-US" baseline="0" dirty="0" smtClean="0"/>
              <a:t>画像</a:t>
            </a:r>
            <a:r>
              <a:rPr kumimoji="1" lang="en-US" altLang="ja-JP" baseline="0" dirty="0" smtClean="0"/>
              <a:t>I</a:t>
            </a:r>
            <a:r>
              <a:rPr kumimoji="1" lang="ja-JP" altLang="en-US" baseline="0" dirty="0" smtClean="0"/>
              <a:t>の中心</a:t>
            </a:r>
            <a:r>
              <a:rPr kumimoji="1" lang="en-US" altLang="ja-JP" baseline="0" dirty="0" smtClean="0"/>
              <a:t>3x3</a:t>
            </a:r>
            <a:r>
              <a:rPr kumimoji="1" lang="ja-JP" altLang="en-US" baseline="0" dirty="0" smtClean="0"/>
              <a:t>画素をランダムに初期化</a:t>
            </a:r>
            <a:endParaRPr kumimoji="1" lang="en-US" altLang="ja-JP" baseline="0" dirty="0" smtClean="0"/>
          </a:p>
          <a:p>
            <a:pPr marL="228600" indent="-228600">
              <a:buAutoNum type="arabicPeriod"/>
            </a:pPr>
            <a:r>
              <a:rPr kumimoji="1" lang="ja-JP" altLang="en-US" baseline="0" dirty="0" smtClean="0"/>
              <a:t>以下を繰り返す</a:t>
            </a:r>
            <a:r>
              <a:rPr kumimoji="1" lang="en-US" altLang="ja-JP" baseline="0" dirty="0" smtClean="0"/>
              <a:t>  </a:t>
            </a:r>
          </a:p>
          <a:p>
            <a:pPr marL="685800" lvl="1" indent="-228600">
              <a:buAutoNum type="arabicPeriod"/>
            </a:pPr>
            <a:r>
              <a:rPr kumimoji="1" lang="ja-JP" altLang="en-US" baseline="0" dirty="0" smtClean="0"/>
              <a:t>既に合成された部分の隣接画素</a:t>
            </a:r>
            <a:r>
              <a:rPr kumimoji="1" lang="en-US" altLang="ja-JP" baseline="0" dirty="0" smtClean="0"/>
              <a:t>p</a:t>
            </a:r>
            <a:r>
              <a:rPr kumimoji="1" lang="ja-JP" altLang="en-US" baseline="0" dirty="0" smtClean="0"/>
              <a:t>を選択</a:t>
            </a:r>
            <a:endParaRPr kumimoji="1" lang="en-US" altLang="ja-JP" baseline="0" dirty="0" smtClean="0"/>
          </a:p>
          <a:p>
            <a:pPr marL="685800" lvl="1" indent="-228600">
              <a:buAutoNum type="arabicPeriod"/>
            </a:pPr>
            <a:r>
              <a:rPr kumimoji="1" lang="en-US" altLang="ja-JP" baseline="0" dirty="0" smtClean="0"/>
              <a:t>p</a:t>
            </a:r>
            <a:r>
              <a:rPr kumimoji="1" lang="ja-JP" altLang="en-US" baseline="0" dirty="0" smtClean="0"/>
              <a:t>の近傍 </a:t>
            </a:r>
            <a:r>
              <a:rPr kumimoji="1" lang="en-US" altLang="ja-JP" baseline="0" dirty="0" smtClean="0"/>
              <a:t>w(p) </a:t>
            </a:r>
            <a:r>
              <a:rPr kumimoji="1" lang="ja-JP" altLang="en-US" baseline="0" dirty="0" smtClean="0"/>
              <a:t>と最も似た領域</a:t>
            </a:r>
            <a:r>
              <a:rPr kumimoji="1" lang="en-US" altLang="ja-JP" baseline="0" dirty="0" err="1" smtClean="0"/>
              <a:t>w_best</a:t>
            </a:r>
            <a:r>
              <a:rPr kumimoji="1" lang="ja-JP" altLang="en-US" baseline="0" dirty="0" smtClean="0"/>
              <a:t>を </a:t>
            </a:r>
            <a:r>
              <a:rPr kumimoji="1" lang="en-US" altLang="ja-JP" baseline="0" dirty="0" err="1" smtClean="0"/>
              <a:t>I_smp</a:t>
            </a:r>
            <a:r>
              <a:rPr kumimoji="1" lang="en-US" altLang="ja-JP" baseline="0" dirty="0" smtClean="0"/>
              <a:t> </a:t>
            </a:r>
            <a:r>
              <a:rPr kumimoji="1" lang="ja-JP" altLang="en-US" baseline="0" dirty="0" smtClean="0"/>
              <a:t>より検索</a:t>
            </a:r>
            <a:endParaRPr kumimoji="1" lang="en-US" altLang="ja-JP" baseline="0" dirty="0" smtClean="0"/>
          </a:p>
          <a:p>
            <a:pPr marL="914400" lvl="2" indent="0">
              <a:buNone/>
            </a:pPr>
            <a:r>
              <a:rPr kumimoji="1" lang="en-US" altLang="ja-JP" baseline="0" dirty="0" smtClean="0"/>
              <a:t>※</a:t>
            </a:r>
            <a:r>
              <a:rPr kumimoji="1" lang="ja-JP" altLang="en-US" baseline="0" dirty="0" smtClean="0"/>
              <a:t>類似度は </a:t>
            </a:r>
            <a:r>
              <a:rPr kumimoji="1" lang="en-US" altLang="ja-JP" baseline="0" dirty="0" smtClean="0"/>
              <a:t>SSD</a:t>
            </a:r>
            <a:r>
              <a:rPr kumimoji="1" lang="ja-JP" altLang="en-US" baseline="0" dirty="0" smtClean="0"/>
              <a:t>を利用</a:t>
            </a:r>
            <a:endParaRPr kumimoji="1" lang="en-US" altLang="ja-JP" baseline="0" dirty="0" smtClean="0"/>
          </a:p>
          <a:p>
            <a:pPr marL="914400" lvl="2" indent="0">
              <a:buNone/>
            </a:pPr>
            <a:r>
              <a:rPr kumimoji="1" lang="en-US" altLang="ja-JP" baseline="0" dirty="0" smtClean="0"/>
              <a:t>※w(p)</a:t>
            </a:r>
            <a:r>
              <a:rPr kumimoji="1" lang="ja-JP" altLang="en-US" baseline="0" dirty="0" smtClean="0"/>
              <a:t>は一部欠損しており，その部分は無視</a:t>
            </a:r>
            <a:endParaRPr kumimoji="1" lang="en-US" altLang="ja-JP" baseline="0" dirty="0" smtClean="0"/>
          </a:p>
          <a:p>
            <a:pPr marL="685800" lvl="1" indent="-228600">
              <a:buAutoNum type="arabicPeriod"/>
            </a:pPr>
            <a:r>
              <a:rPr kumimoji="1" lang="en-US" altLang="ja-JP" baseline="0" dirty="0" smtClean="0"/>
              <a:t>d(w(p), w’) &lt;= 1.1 * d(w(p), </a:t>
            </a:r>
            <a:r>
              <a:rPr kumimoji="1" lang="en-US" altLang="ja-JP" baseline="0" dirty="0" err="1" smtClean="0"/>
              <a:t>w_best</a:t>
            </a:r>
            <a:r>
              <a:rPr kumimoji="1" lang="en-US" altLang="ja-JP" baseline="0" dirty="0" smtClean="0"/>
              <a:t>)</a:t>
            </a:r>
            <a:r>
              <a:rPr kumimoji="1" lang="ja-JP" altLang="en-US" baseline="0" dirty="0" smtClean="0"/>
              <a:t>を満たすすべての領域</a:t>
            </a:r>
            <a:r>
              <a:rPr kumimoji="1" lang="en-US" altLang="ja-JP" baseline="0" dirty="0" smtClean="0"/>
              <a:t>w’</a:t>
            </a:r>
            <a:r>
              <a:rPr kumimoji="1" lang="ja-JP" altLang="en-US" baseline="0" dirty="0" smtClean="0"/>
              <a:t>を</a:t>
            </a:r>
            <a:r>
              <a:rPr kumimoji="1" lang="en-US" altLang="ja-JP" baseline="0" dirty="0" err="1" smtClean="0"/>
              <a:t>I_smp</a:t>
            </a:r>
            <a:r>
              <a:rPr kumimoji="1" lang="ja-JP" altLang="en-US" baseline="0" dirty="0" smtClean="0"/>
              <a:t>より検索</a:t>
            </a:r>
            <a:endParaRPr kumimoji="1" lang="en-US" altLang="ja-JP" baseline="0" dirty="0" smtClean="0"/>
          </a:p>
          <a:p>
            <a:pPr marL="685800" lvl="1" indent="-228600">
              <a:buAutoNum type="arabicPeriod"/>
            </a:pPr>
            <a:r>
              <a:rPr kumimoji="1" lang="ja-JP" altLang="en-US" baseline="0" dirty="0" smtClean="0"/>
              <a:t>発見した複数の</a:t>
            </a:r>
            <a:r>
              <a:rPr kumimoji="1" lang="en-US" altLang="ja-JP" baseline="0" dirty="0" smtClean="0"/>
              <a:t>w‘</a:t>
            </a:r>
            <a:r>
              <a:rPr kumimoji="1" lang="ja-JP" altLang="en-US" baseline="0" dirty="0" smtClean="0"/>
              <a:t>の中央の画素値のヒストグラムを作成し，最も頻度の大きいものを</a:t>
            </a:r>
            <a:r>
              <a:rPr kumimoji="1" lang="en-US" altLang="ja-JP" baseline="0" dirty="0" smtClean="0"/>
              <a:t>p</a:t>
            </a:r>
            <a:r>
              <a:rPr kumimoji="1" lang="ja-JP" altLang="en-US" baseline="0" dirty="0" smtClean="0"/>
              <a:t>へ代入</a:t>
            </a:r>
            <a:endParaRPr kumimoji="1" lang="en-US" altLang="ja-JP" baseline="0" dirty="0" smtClean="0"/>
          </a:p>
          <a:p>
            <a:pPr marL="685800" lvl="1" indent="-228600">
              <a:buAutoNum type="arabicPeriod"/>
            </a:pPr>
            <a:r>
              <a:rPr kumimoji="1" lang="ja-JP" altLang="en-US" baseline="0" dirty="0" smtClean="0"/>
              <a:t>全画素の合成がなされたら終了</a:t>
            </a: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pPr marL="228600" indent="-228600">
              <a:buAutoNum type="arabicPeriod"/>
            </a:pPr>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 also p</a:t>
            </a:r>
          </a:p>
          <a:p>
            <a:r>
              <a:rPr kumimoji="1" lang="en-US" altLang="ja-JP" dirty="0" smtClean="0"/>
              <a:t>http://research.nii.ac.jp/~takayama/teaching/utokyo-iscg-2016/slides/iscg-2016-09-image2.pdf</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50677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534923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3483296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612489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2018/3/19</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2018/3/19</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2018/3/19</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2018/3/19</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2018/3/19</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2018/3/19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2018/3/19</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42.png"/><Relationship Id="rId4" Type="http://schemas.openxmlformats.org/officeDocument/2006/relationships/image" Target="../media/image500.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30.png"/><Relationship Id="rId7" Type="http://schemas.openxmlformats.org/officeDocument/2006/relationships/image" Target="../media/image5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3.png"/><Relationship Id="rId10" Type="http://schemas.openxmlformats.org/officeDocument/2006/relationships/image" Target="../media/image520.png"/><Relationship Id="rId4" Type="http://schemas.openxmlformats.org/officeDocument/2006/relationships/image" Target="../media/image540.png"/><Relationship Id="rId9" Type="http://schemas.openxmlformats.org/officeDocument/2006/relationships/image" Target="../media/image570.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TakashiIjiri/PatchMatch_CppCli" TargetMode="External"/><Relationship Id="rId2" Type="http://schemas.openxmlformats.org/officeDocument/2006/relationships/hyperlink" Target="http://research.nii.ac.jp/~takayama/teaching/utokyo-iscg-2016/slides/iscg-2016-09-image2.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gif"/><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gif"/><Relationship Id="rId14" Type="http://schemas.openxmlformats.org/officeDocument/2006/relationships/image" Target="../media/image12.png"/><Relationship Id="rId22" Type="http://schemas.openxmlformats.org/officeDocument/2006/relationships/image" Target="../media/image2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2018</a:t>
            </a:r>
            <a:r>
              <a:rPr lang="ja-JP" altLang="en-US" sz="3600" b="1" dirty="0" smtClean="0"/>
              <a:t>（前期）案</a:t>
            </a:r>
            <a:r>
              <a:rPr lang="en-US" altLang="ja-JP" sz="3600" b="1" dirty="0" smtClean="0"/>
              <a:t>B</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4/19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4/26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5/10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5/17</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5/24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b="1" dirty="0" smtClean="0">
                <a:solidFill>
                  <a:srgbClr val="0070C0"/>
                </a:solidFill>
              </a:rPr>
              <a:t>5/31</a:t>
            </a:r>
            <a:r>
              <a:rPr kumimoji="1" lang="ja-JP" altLang="en-US" sz="1800" b="1" dirty="0" smtClean="0">
                <a:solidFill>
                  <a:srgbClr val="0070C0"/>
                </a:solidFill>
              </a:rPr>
              <a:t>　</a:t>
            </a:r>
            <a:r>
              <a:rPr lang="ja-JP" altLang="en-US" sz="1800" b="1" dirty="0" smtClean="0">
                <a:solidFill>
                  <a:srgbClr val="0070C0"/>
                </a:solidFill>
              </a:rPr>
              <a:t>プログラミング演習 </a:t>
            </a:r>
            <a:r>
              <a:rPr lang="en-US" altLang="ja-JP" sz="1800" b="1" dirty="0" smtClean="0">
                <a:solidFill>
                  <a:srgbClr val="0070C0"/>
                </a:solidFill>
              </a:rPr>
              <a:t>(</a:t>
            </a:r>
            <a:r>
              <a:rPr lang="ja-JP" altLang="en-US" sz="1800" b="1" dirty="0" smtClean="0">
                <a:solidFill>
                  <a:srgbClr val="0070C0"/>
                </a:solidFill>
              </a:rPr>
              <a:t>基礎的な課題</a:t>
            </a:r>
            <a:r>
              <a:rPr lang="en-US" altLang="ja-JP" sz="1800" b="1" dirty="0" smtClean="0">
                <a:solidFill>
                  <a:srgbClr val="0070C0"/>
                </a:solidFill>
              </a:rPr>
              <a:t>30</a:t>
            </a:r>
            <a:r>
              <a:rPr lang="ja-JP" altLang="en-US" sz="1800" b="1" dirty="0" smtClean="0">
                <a:solidFill>
                  <a:srgbClr val="0070C0"/>
                </a:solidFill>
              </a:rPr>
              <a:t>点 </a:t>
            </a:r>
            <a:r>
              <a:rPr lang="en-US" altLang="ja-JP" sz="1800" b="1" dirty="0" smtClean="0">
                <a:solidFill>
                  <a:srgbClr val="0070C0"/>
                </a:solidFill>
              </a:rPr>
              <a:t>+ </a:t>
            </a:r>
            <a:r>
              <a:rPr lang="ja-JP" altLang="en-US" sz="1800" b="1" dirty="0" smtClean="0">
                <a:solidFill>
                  <a:srgbClr val="0070C0"/>
                </a:solidFill>
              </a:rPr>
              <a:t>発展的な課題</a:t>
            </a:r>
            <a:r>
              <a:rPr lang="en-US" altLang="ja-JP" sz="1800" b="1" dirty="0" smtClean="0">
                <a:solidFill>
                  <a:srgbClr val="0070C0"/>
                </a:solidFill>
              </a:rPr>
              <a:t>10</a:t>
            </a:r>
            <a:r>
              <a:rPr lang="ja-JP" altLang="en-US" sz="1800" b="1" dirty="0" smtClean="0">
                <a:solidFill>
                  <a:srgbClr val="0070C0"/>
                </a:solidFill>
              </a:rPr>
              <a:t>点</a:t>
            </a:r>
            <a:r>
              <a:rPr lang="en-US" altLang="ja-JP" sz="1800" b="1" dirty="0" smtClean="0">
                <a:solidFill>
                  <a:srgbClr val="0070C0"/>
                </a:solidFill>
              </a:rPr>
              <a:t>)</a:t>
            </a:r>
            <a:endParaRPr kumimoji="1" lang="en-US" altLang="ja-JP" sz="1800" b="1" dirty="0" smtClean="0">
              <a:solidFill>
                <a:srgbClr val="0070C0"/>
              </a:solidFill>
            </a:endParaRPr>
          </a:p>
          <a:p>
            <a:pPr marL="0" indent="0">
              <a:lnSpc>
                <a:spcPct val="100000"/>
              </a:lnSpc>
              <a:spcBef>
                <a:spcPts val="600"/>
              </a:spcBef>
              <a:spcAft>
                <a:spcPts val="600"/>
              </a:spcAft>
              <a:buNone/>
            </a:pPr>
            <a:r>
              <a:rPr lang="en-US" altLang="ja-JP" sz="1800" b="1" dirty="0" smtClean="0">
                <a:solidFill>
                  <a:srgbClr val="0070C0"/>
                </a:solidFill>
              </a:rPr>
              <a:t>6/07</a:t>
            </a:r>
            <a:r>
              <a:rPr lang="ja-JP" altLang="en-US" sz="1800" b="1" dirty="0" smtClean="0">
                <a:solidFill>
                  <a:srgbClr val="0070C0"/>
                </a:solidFill>
              </a:rPr>
              <a:t>　プログラミング</a:t>
            </a:r>
            <a:r>
              <a:rPr lang="ja-JP" altLang="en-US" sz="1800" b="1" dirty="0">
                <a:solidFill>
                  <a:srgbClr val="0070C0"/>
                </a:solidFill>
              </a:rPr>
              <a:t>演習</a:t>
            </a:r>
            <a:endParaRPr lang="en-US" altLang="ja-JP" sz="1800" b="1" dirty="0" smtClean="0">
              <a:solidFill>
                <a:srgbClr val="0070C0"/>
              </a:solidFill>
            </a:endParaRPr>
          </a:p>
          <a:p>
            <a:pPr marL="0" indent="0">
              <a:lnSpc>
                <a:spcPct val="100000"/>
              </a:lnSpc>
              <a:spcBef>
                <a:spcPts val="600"/>
              </a:spcBef>
              <a:spcAft>
                <a:spcPts val="600"/>
              </a:spcAft>
              <a:buNone/>
            </a:pPr>
            <a:r>
              <a:rPr lang="en-US" altLang="ja-JP" sz="1800" b="1" dirty="0" smtClean="0">
                <a:solidFill>
                  <a:srgbClr val="FF0000"/>
                </a:solidFill>
              </a:rPr>
              <a:t>6/14</a:t>
            </a:r>
            <a:r>
              <a:rPr lang="ja-JP" altLang="en-US" sz="1800" b="1" dirty="0" smtClean="0">
                <a:solidFill>
                  <a:srgbClr val="FF0000"/>
                </a:solidFill>
              </a:rPr>
              <a:t>　</a:t>
            </a:r>
            <a:r>
              <a:rPr lang="ja-JP" altLang="en-US" sz="1800" b="1" dirty="0">
                <a:solidFill>
                  <a:srgbClr val="FF0000"/>
                </a:solidFill>
              </a:rPr>
              <a:t>中間</a:t>
            </a:r>
            <a:r>
              <a:rPr lang="ja-JP" altLang="en-US" sz="1800" b="1" dirty="0" smtClean="0">
                <a:solidFill>
                  <a:srgbClr val="FF0000"/>
                </a:solidFill>
              </a:rPr>
              <a:t>試験 </a:t>
            </a:r>
            <a:r>
              <a:rPr lang="en-US" altLang="ja-JP" sz="1800" b="1" dirty="0" smtClean="0">
                <a:solidFill>
                  <a:srgbClr val="FF0000"/>
                </a:solidFill>
              </a:rPr>
              <a:t>(40</a:t>
            </a:r>
            <a:r>
              <a:rPr lang="ja-JP" altLang="en-US" sz="1800" b="1" dirty="0" smtClean="0">
                <a:solidFill>
                  <a:srgbClr val="FF0000"/>
                </a:solidFill>
              </a:rPr>
              <a:t>点満点</a:t>
            </a:r>
            <a:r>
              <a:rPr lang="en-US" altLang="ja-JP" sz="1800" b="1" dirty="0" smtClean="0">
                <a:solidFill>
                  <a:srgbClr val="FF0000"/>
                </a:solidFill>
              </a:rPr>
              <a:t>)</a:t>
            </a:r>
            <a:r>
              <a:rPr lang="en-US" altLang="ja-JP" sz="1800" dirty="0" smtClean="0"/>
              <a:t>		</a:t>
            </a:r>
          </a:p>
          <a:p>
            <a:pPr marL="0" indent="0">
              <a:lnSpc>
                <a:spcPct val="100000"/>
              </a:lnSpc>
              <a:spcBef>
                <a:spcPts val="600"/>
              </a:spcBef>
              <a:spcAft>
                <a:spcPts val="600"/>
              </a:spcAft>
              <a:buNone/>
            </a:pPr>
            <a:r>
              <a:rPr lang="en-US" altLang="ja-JP" sz="1800" dirty="0" smtClean="0"/>
              <a:t>6/21</a:t>
            </a:r>
            <a:r>
              <a:rPr lang="ja-JP" altLang="en-US" sz="1800" dirty="0" smtClean="0"/>
              <a:t>　パターン</a:t>
            </a:r>
            <a:r>
              <a:rPr lang="ja-JP" altLang="en-US" sz="1800" dirty="0"/>
              <a:t>認識基礎</a:t>
            </a:r>
            <a:r>
              <a:rPr lang="en-US" altLang="ja-JP" sz="1800" dirty="0"/>
              <a:t>1	: </a:t>
            </a:r>
            <a:r>
              <a:rPr lang="ja-JP" altLang="en-US" sz="1800" dirty="0"/>
              <a:t>パターン認識概論，サポートベクタマシン</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6/28</a:t>
            </a:r>
            <a:r>
              <a:rPr lang="ja-JP" altLang="en-US" sz="1800" dirty="0" smtClean="0"/>
              <a:t>　パターン</a:t>
            </a:r>
            <a:r>
              <a:rPr lang="ja-JP" altLang="en-US" sz="1800" dirty="0"/>
              <a:t>認識基礎</a:t>
            </a:r>
            <a:r>
              <a:rPr lang="en-US" altLang="ja-JP" sz="1800" dirty="0"/>
              <a:t>2	: </a:t>
            </a:r>
            <a:r>
              <a:rPr lang="ja-JP" altLang="en-US" sz="1800" dirty="0"/>
              <a:t>ニューラルネットワーク、深層学習</a:t>
            </a:r>
            <a:r>
              <a:rPr lang="en-US" altLang="ja-JP" sz="1800" dirty="0" smtClean="0"/>
              <a:t>	</a:t>
            </a:r>
          </a:p>
          <a:p>
            <a:pPr marL="0" indent="0">
              <a:lnSpc>
                <a:spcPct val="100000"/>
              </a:lnSpc>
              <a:spcBef>
                <a:spcPts val="600"/>
              </a:spcBef>
              <a:spcAft>
                <a:spcPts val="600"/>
              </a:spcAft>
              <a:buNone/>
            </a:pPr>
            <a:r>
              <a:rPr lang="en-US" altLang="ja-JP" sz="1800" dirty="0" smtClean="0"/>
              <a:t>7/05</a:t>
            </a:r>
            <a:r>
              <a:rPr lang="ja-JP" altLang="en-US" sz="1800" dirty="0" smtClean="0"/>
              <a:t>　パターン</a:t>
            </a:r>
            <a:r>
              <a:rPr lang="ja-JP" altLang="en-US" sz="1800" dirty="0"/>
              <a:t>認識基礎</a:t>
            </a:r>
            <a:r>
              <a:rPr lang="en-US" altLang="ja-JP" sz="1800" dirty="0"/>
              <a:t>3: </a:t>
            </a:r>
            <a:r>
              <a:rPr lang="ja-JP" altLang="en-US" sz="1800" dirty="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smtClean="0">
                <a:solidFill>
                  <a:srgbClr val="0070C0"/>
                </a:solidFill>
              </a:rPr>
              <a:t>7/12   </a:t>
            </a:r>
            <a:r>
              <a:rPr lang="ja-JP" altLang="en-US" sz="1800" b="1" dirty="0" smtClean="0">
                <a:solidFill>
                  <a:srgbClr val="0070C0"/>
                </a:solidFill>
              </a:rPr>
              <a:t>プログラミング演習</a:t>
            </a:r>
            <a:r>
              <a:rPr lang="en-US" altLang="ja-JP" sz="1800" b="1" dirty="0">
                <a:solidFill>
                  <a:srgbClr val="0070C0"/>
                </a:solidFill>
              </a:rPr>
              <a:t>	</a:t>
            </a:r>
          </a:p>
          <a:p>
            <a:pPr marL="0" indent="0">
              <a:lnSpc>
                <a:spcPct val="100000"/>
              </a:lnSpc>
              <a:spcBef>
                <a:spcPts val="600"/>
              </a:spcBef>
              <a:spcAft>
                <a:spcPts val="600"/>
              </a:spcAft>
              <a:buNone/>
            </a:pPr>
            <a:r>
              <a:rPr lang="en-US" altLang="ja-JP" sz="1800" b="1" dirty="0" smtClean="0">
                <a:solidFill>
                  <a:srgbClr val="0070C0"/>
                </a:solidFill>
              </a:rPr>
              <a:t>7/19</a:t>
            </a:r>
            <a:r>
              <a:rPr lang="ja-JP" altLang="en-US" sz="1800" b="1" dirty="0" smtClean="0">
                <a:solidFill>
                  <a:srgbClr val="0070C0"/>
                </a:solidFill>
              </a:rPr>
              <a:t>　プログラミング</a:t>
            </a:r>
            <a:r>
              <a:rPr lang="ja-JP" altLang="en-US" sz="1800" b="1" dirty="0">
                <a:solidFill>
                  <a:srgbClr val="0070C0"/>
                </a:solidFill>
              </a:rPr>
              <a:t>演習</a:t>
            </a:r>
            <a:r>
              <a:rPr lang="en-US" altLang="ja-JP" sz="1800" b="1" dirty="0" smtClean="0"/>
              <a:t>			</a:t>
            </a:r>
          </a:p>
          <a:p>
            <a:pPr marL="0" indent="0">
              <a:lnSpc>
                <a:spcPct val="100000"/>
              </a:lnSpc>
              <a:spcBef>
                <a:spcPts val="600"/>
              </a:spcBef>
              <a:spcAft>
                <a:spcPts val="600"/>
              </a:spcAft>
              <a:buNone/>
            </a:pPr>
            <a:r>
              <a:rPr lang="en-US" altLang="ja-JP" sz="1800" b="1" dirty="0" smtClean="0">
                <a:solidFill>
                  <a:srgbClr val="FF0000"/>
                </a:solidFill>
              </a:rPr>
              <a:t>7/26   </a:t>
            </a:r>
            <a:r>
              <a:rPr lang="ja-JP" altLang="en-US" sz="1800" b="1" dirty="0" smtClean="0">
                <a:solidFill>
                  <a:srgbClr val="FF0000"/>
                </a:solidFill>
              </a:rPr>
              <a:t>期末試験 </a:t>
            </a:r>
            <a:r>
              <a:rPr lang="en-US" altLang="ja-JP" sz="1800" b="1" dirty="0" smtClean="0">
                <a:solidFill>
                  <a:srgbClr val="FF0000"/>
                </a:solidFill>
              </a:rPr>
              <a:t>(30</a:t>
            </a:r>
            <a:r>
              <a:rPr lang="ja-JP" altLang="en-US" sz="1800" b="1" dirty="0">
                <a:solidFill>
                  <a:srgbClr val="FF0000"/>
                </a:solidFill>
              </a:rPr>
              <a:t>点満点</a:t>
            </a:r>
            <a:r>
              <a:rPr lang="en-US" altLang="ja-JP" sz="1800" b="1" dirty="0">
                <a:solidFill>
                  <a:srgbClr val="FF0000"/>
                </a:solidFill>
              </a:rPr>
              <a:t>)</a:t>
            </a:r>
            <a:endParaRPr lang="en-US" altLang="ja-JP" sz="1800" b="1" dirty="0" smtClean="0">
              <a:solidFill>
                <a:srgbClr val="FF0000"/>
              </a:solidFill>
            </a:endParaRPr>
          </a:p>
        </p:txBody>
      </p:sp>
    </p:spTree>
    <p:extLst>
      <p:ext uri="{BB962C8B-B14F-4D97-AF65-F5344CB8AC3E}">
        <p14:creationId xmlns:p14="http://schemas.microsoft.com/office/powerpoint/2010/main" val="3031211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2018</a:t>
            </a:r>
            <a:r>
              <a:rPr lang="ja-JP" altLang="en-US" sz="3600" b="1" dirty="0" smtClean="0"/>
              <a:t>（前期）案</a:t>
            </a:r>
            <a:r>
              <a:rPr lang="en-US" altLang="ja-JP" sz="3600" b="1" dirty="0" smtClean="0"/>
              <a:t>C</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4/19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4/26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5/10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5/17</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5/24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b="1" dirty="0" smtClean="0">
                <a:solidFill>
                  <a:srgbClr val="0070C0"/>
                </a:solidFill>
              </a:rPr>
              <a:t>5/31</a:t>
            </a:r>
            <a:r>
              <a:rPr kumimoji="1" lang="ja-JP" altLang="en-US" sz="1800" b="1" dirty="0" smtClean="0">
                <a:solidFill>
                  <a:srgbClr val="0070C0"/>
                </a:solidFill>
              </a:rPr>
              <a:t>　</a:t>
            </a:r>
            <a:r>
              <a:rPr lang="ja-JP" altLang="en-US" sz="1800" b="1" dirty="0">
                <a:solidFill>
                  <a:srgbClr val="0070C0"/>
                </a:solidFill>
              </a:rPr>
              <a:t>プログラミング演習  </a:t>
            </a:r>
            <a:r>
              <a:rPr lang="en-US" altLang="ja-JP" sz="1800" b="1" dirty="0">
                <a:solidFill>
                  <a:srgbClr val="0070C0"/>
                </a:solidFill>
              </a:rPr>
              <a:t>1 (</a:t>
            </a:r>
            <a:r>
              <a:rPr lang="ja-JP" altLang="en-US" sz="1800" b="1" dirty="0">
                <a:solidFill>
                  <a:srgbClr val="0070C0"/>
                </a:solidFill>
              </a:rPr>
              <a:t>基礎的な課題</a:t>
            </a:r>
            <a:r>
              <a:rPr lang="en-US" altLang="ja-JP" sz="1800" b="1" dirty="0">
                <a:solidFill>
                  <a:srgbClr val="0070C0"/>
                </a:solidFill>
              </a:rPr>
              <a:t>40</a:t>
            </a:r>
            <a:r>
              <a:rPr lang="ja-JP" altLang="en-US" sz="1800" b="1" dirty="0">
                <a:solidFill>
                  <a:srgbClr val="0070C0"/>
                </a:solidFill>
              </a:rPr>
              <a:t>点分</a:t>
            </a:r>
            <a:r>
              <a:rPr lang="en-US" altLang="ja-JP" sz="1800" b="1" dirty="0">
                <a:solidFill>
                  <a:srgbClr val="0070C0"/>
                </a:solidFill>
              </a:rPr>
              <a:t>, </a:t>
            </a:r>
            <a:r>
              <a:rPr lang="ja-JP" altLang="en-US" sz="1800" b="1" dirty="0">
                <a:solidFill>
                  <a:srgbClr val="0070C0"/>
                </a:solidFill>
              </a:rPr>
              <a:t>発展的な課題 </a:t>
            </a:r>
            <a:r>
              <a:rPr lang="en-US" altLang="ja-JP" sz="1800" b="1" dirty="0">
                <a:solidFill>
                  <a:srgbClr val="0070C0"/>
                </a:solidFill>
              </a:rPr>
              <a:t>20</a:t>
            </a:r>
            <a:r>
              <a:rPr lang="ja-JP" altLang="en-US" sz="1800" b="1" dirty="0">
                <a:solidFill>
                  <a:srgbClr val="0070C0"/>
                </a:solidFill>
              </a:rPr>
              <a:t>点分</a:t>
            </a:r>
            <a:r>
              <a:rPr lang="en-US" altLang="ja-JP" sz="1800" b="1" dirty="0" smtClean="0">
                <a:solidFill>
                  <a:srgbClr val="0070C0"/>
                </a:solidFill>
              </a:rPr>
              <a:t>)</a:t>
            </a:r>
            <a:r>
              <a:rPr lang="ja-JP" altLang="en-US" sz="1800" b="1" dirty="0" smtClean="0">
                <a:solidFill>
                  <a:srgbClr val="0070C0"/>
                </a:solidFill>
              </a:rPr>
              <a:t> </a:t>
            </a:r>
            <a:r>
              <a:rPr kumimoji="1" lang="en-US" altLang="ja-JP" sz="1800" b="1" dirty="0" smtClean="0">
                <a:solidFill>
                  <a:srgbClr val="0070C0"/>
                </a:solidFill>
              </a:rPr>
              <a:t>	</a:t>
            </a:r>
          </a:p>
          <a:p>
            <a:pPr marL="0" indent="0">
              <a:lnSpc>
                <a:spcPct val="100000"/>
              </a:lnSpc>
              <a:spcBef>
                <a:spcPts val="600"/>
              </a:spcBef>
              <a:spcAft>
                <a:spcPts val="600"/>
              </a:spcAft>
              <a:buNone/>
            </a:pPr>
            <a:r>
              <a:rPr lang="en-US" altLang="ja-JP" sz="1800" b="1" dirty="0" smtClean="0">
                <a:solidFill>
                  <a:srgbClr val="0070C0"/>
                </a:solidFill>
              </a:rPr>
              <a:t>6/07</a:t>
            </a:r>
            <a:r>
              <a:rPr lang="ja-JP" altLang="en-US" sz="1800" b="1" dirty="0" smtClean="0">
                <a:solidFill>
                  <a:srgbClr val="0070C0"/>
                </a:solidFill>
              </a:rPr>
              <a:t>　</a:t>
            </a:r>
            <a:r>
              <a:rPr lang="ja-JP" altLang="en-US" sz="1800" b="1" dirty="0">
                <a:solidFill>
                  <a:srgbClr val="0070C0"/>
                </a:solidFill>
              </a:rPr>
              <a:t>プログラミング演習</a:t>
            </a:r>
            <a:r>
              <a:rPr lang="en-US" altLang="ja-JP" sz="1800" b="1" dirty="0">
                <a:solidFill>
                  <a:srgbClr val="0070C0"/>
                </a:solidFill>
              </a:rPr>
              <a:t>  </a:t>
            </a:r>
            <a:r>
              <a:rPr lang="en-US" altLang="ja-JP" sz="1800" b="1" dirty="0" smtClean="0">
                <a:solidFill>
                  <a:srgbClr val="0070C0"/>
                </a:solidFill>
              </a:rPr>
              <a:t>2</a:t>
            </a:r>
          </a:p>
          <a:p>
            <a:pPr marL="0" indent="0">
              <a:lnSpc>
                <a:spcPct val="100000"/>
              </a:lnSpc>
              <a:spcBef>
                <a:spcPts val="600"/>
              </a:spcBef>
              <a:spcAft>
                <a:spcPts val="600"/>
              </a:spcAft>
              <a:buNone/>
            </a:pPr>
            <a:r>
              <a:rPr lang="en-US" altLang="ja-JP" sz="1800" dirty="0" smtClean="0"/>
              <a:t>6/14</a:t>
            </a:r>
            <a:r>
              <a:rPr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6/21</a:t>
            </a:r>
            <a:r>
              <a:rPr lang="ja-JP" altLang="en-US" sz="1800" dirty="0" smtClean="0"/>
              <a:t>　</a:t>
            </a:r>
            <a:r>
              <a:rPr lang="ja-JP" altLang="en-US" sz="1800" dirty="0"/>
              <a:t>パターン認識基礎</a:t>
            </a:r>
            <a:r>
              <a:rPr lang="en-US" altLang="ja-JP" sz="1800" dirty="0" smtClean="0"/>
              <a:t>2: </a:t>
            </a:r>
            <a:r>
              <a:rPr lang="ja-JP" altLang="en-US" sz="1800" dirty="0"/>
              <a:t>ニューラルネットワーク、深層</a:t>
            </a:r>
            <a:r>
              <a:rPr lang="ja-JP" altLang="en-US" sz="1800" dirty="0" smtClean="0"/>
              <a:t>学習</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6/28</a:t>
            </a:r>
            <a:r>
              <a:rPr lang="ja-JP" altLang="en-US" sz="1800" dirty="0" smtClean="0"/>
              <a:t>　</a:t>
            </a:r>
            <a:r>
              <a:rPr lang="ja-JP" altLang="en-US" sz="1800" dirty="0"/>
              <a:t>パターン認識基礎</a:t>
            </a:r>
            <a:r>
              <a:rPr lang="en-US" altLang="ja-JP" sz="1800" dirty="0"/>
              <a:t>3: </a:t>
            </a:r>
            <a:r>
              <a:rPr lang="ja-JP" altLang="en-US" sz="1800" dirty="0"/>
              <a:t>オートエンコーダ</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7/05</a:t>
            </a:r>
            <a:r>
              <a:rPr lang="ja-JP" altLang="en-US" sz="1800" b="1" dirty="0" smtClean="0">
                <a:solidFill>
                  <a:srgbClr val="FF0000"/>
                </a:solidFill>
              </a:rPr>
              <a:t>　筆記</a:t>
            </a:r>
            <a:r>
              <a:rPr lang="ja-JP" altLang="en-US" sz="1800" b="1" dirty="0">
                <a:solidFill>
                  <a:srgbClr val="FF0000"/>
                </a:solidFill>
              </a:rPr>
              <a:t>試験（</a:t>
            </a:r>
            <a:r>
              <a:rPr lang="en-US" altLang="ja-JP" sz="1800" b="1" dirty="0">
                <a:solidFill>
                  <a:srgbClr val="FF0000"/>
                </a:solidFill>
              </a:rPr>
              <a:t>50</a:t>
            </a:r>
            <a:r>
              <a:rPr lang="ja-JP" altLang="en-US" sz="1800" b="1" dirty="0">
                <a:solidFill>
                  <a:srgbClr val="FF0000"/>
                </a:solidFill>
              </a:rPr>
              <a:t>点満点，</a:t>
            </a:r>
            <a:r>
              <a:rPr lang="en-US" altLang="ja-JP" sz="1800" b="1" dirty="0">
                <a:solidFill>
                  <a:srgbClr val="FF0000"/>
                </a:solidFill>
              </a:rPr>
              <a:t>30</a:t>
            </a:r>
            <a:r>
              <a:rPr lang="ja-JP" altLang="en-US" sz="1800" b="1" dirty="0">
                <a:solidFill>
                  <a:srgbClr val="FF0000"/>
                </a:solidFill>
              </a:rPr>
              <a:t>点以下の場合レポート）</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b="1" dirty="0" smtClean="0">
                <a:solidFill>
                  <a:srgbClr val="0070C0"/>
                </a:solidFill>
              </a:rPr>
              <a:t>7/12   </a:t>
            </a:r>
            <a:r>
              <a:rPr lang="ja-JP" altLang="en-US" sz="1800" b="1" dirty="0" smtClean="0">
                <a:solidFill>
                  <a:srgbClr val="0070C0"/>
                </a:solidFill>
              </a:rPr>
              <a:t>プログラミング演習  </a:t>
            </a:r>
            <a:r>
              <a:rPr lang="en-US" altLang="ja-JP" sz="1800" b="1" dirty="0" smtClean="0">
                <a:solidFill>
                  <a:srgbClr val="0070C0"/>
                </a:solidFill>
              </a:rPr>
              <a:t>3	</a:t>
            </a:r>
          </a:p>
          <a:p>
            <a:pPr marL="0" indent="0">
              <a:lnSpc>
                <a:spcPct val="100000"/>
              </a:lnSpc>
              <a:spcBef>
                <a:spcPts val="600"/>
              </a:spcBef>
              <a:spcAft>
                <a:spcPts val="600"/>
              </a:spcAft>
              <a:buNone/>
            </a:pPr>
            <a:r>
              <a:rPr lang="en-US" altLang="ja-JP" sz="1800" b="1" dirty="0" smtClean="0">
                <a:solidFill>
                  <a:srgbClr val="0070C0"/>
                </a:solidFill>
              </a:rPr>
              <a:t>7/19</a:t>
            </a:r>
            <a:r>
              <a:rPr lang="ja-JP" altLang="en-US" sz="1800" b="1" dirty="0" smtClean="0">
                <a:solidFill>
                  <a:srgbClr val="0070C0"/>
                </a:solidFill>
              </a:rPr>
              <a:t>　プログラミング演習  </a:t>
            </a:r>
            <a:r>
              <a:rPr lang="en-US" altLang="ja-JP" sz="1800" b="1" dirty="0" smtClean="0">
                <a:solidFill>
                  <a:srgbClr val="0070C0"/>
                </a:solidFill>
              </a:rPr>
              <a:t>4			</a:t>
            </a:r>
          </a:p>
          <a:p>
            <a:pPr marL="0" indent="0">
              <a:lnSpc>
                <a:spcPct val="100000"/>
              </a:lnSpc>
              <a:spcBef>
                <a:spcPts val="600"/>
              </a:spcBef>
              <a:spcAft>
                <a:spcPts val="600"/>
              </a:spcAft>
              <a:buNone/>
            </a:pPr>
            <a:r>
              <a:rPr lang="en-US" altLang="ja-JP" sz="1800" b="1" dirty="0" smtClean="0">
                <a:solidFill>
                  <a:srgbClr val="0070C0"/>
                </a:solidFill>
              </a:rPr>
              <a:t>7/26</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5</a:t>
            </a:r>
          </a:p>
        </p:txBody>
      </p:sp>
    </p:spTree>
    <p:extLst>
      <p:ext uri="{BB962C8B-B14F-4D97-AF65-F5344CB8AC3E}">
        <p14:creationId xmlns:p14="http://schemas.microsoft.com/office/powerpoint/2010/main" val="1431367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smtClean="0"/>
              <a:t>復習</a:t>
            </a:r>
            <a:r>
              <a:rPr lang="en-US" altLang="ja-JP" sz="4000" dirty="0" smtClean="0"/>
              <a:t>: </a:t>
            </a:r>
            <a:r>
              <a:rPr lang="ja-JP" altLang="en-US" sz="4000" dirty="0" smtClean="0"/>
              <a:t>デジタルメディア処理</a:t>
            </a:r>
            <a:r>
              <a:rPr lang="en-US" altLang="ja-JP" sz="4000" dirty="0" smtClean="0"/>
              <a:t>1</a:t>
            </a:r>
            <a:endParaRPr kumimoji="1" lang="ja-JP" altLang="en-US" sz="4000" dirty="0"/>
          </a:p>
        </p:txBody>
      </p:sp>
      <p:sp>
        <p:nvSpPr>
          <p:cNvPr id="3" name="コンテンツ プレースホルダー 2"/>
          <p:cNvSpPr>
            <a:spLocks noGrp="1"/>
          </p:cNvSpPr>
          <p:nvPr>
            <p:ph idx="1"/>
          </p:nvPr>
        </p:nvSpPr>
        <p:spPr>
          <a:xfrm>
            <a:off x="697881" y="1479613"/>
            <a:ext cx="8893159" cy="3583878"/>
          </a:xfrm>
        </p:spPr>
        <p:txBody>
          <a:bodyPr/>
          <a:lstStyle/>
          <a:p>
            <a:pPr marL="0" indent="0">
              <a:buNone/>
            </a:pPr>
            <a:endParaRPr kumimoji="1" lang="ja-JP" altLang="en-US"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907281"/>
            <a:ext cx="11708780" cy="733270"/>
          </a:xfrm>
        </p:spPr>
        <p:txBody>
          <a:bodyPr/>
          <a:lstStyle/>
          <a:p>
            <a:pPr algn="r"/>
            <a:r>
              <a:rPr kumimoji="1" lang="ja-JP" altLang="en-US" b="1" dirty="0" smtClean="0"/>
              <a:t>テクスチャ合成</a:t>
            </a:r>
            <a:endParaRPr kumimoji="1" lang="ja-JP" altLang="en-US" b="1"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276340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lstStyle/>
          <a:p>
            <a:r>
              <a:rPr kumimoji="1" lang="ja-JP" altLang="en-US" b="1" dirty="0" smtClean="0"/>
              <a:t>テクスチャとは</a:t>
            </a:r>
            <a:r>
              <a:rPr kumimoji="1" lang="ja-JP" altLang="en-US" dirty="0" smtClean="0"/>
              <a:t>，ここでは</a:t>
            </a:r>
            <a:r>
              <a:rPr kumimoji="1" lang="en-US" altLang="ja-JP" dirty="0" smtClean="0"/>
              <a:t>『</a:t>
            </a:r>
            <a:r>
              <a:rPr kumimoji="1" lang="ja-JP" altLang="en-US" dirty="0" smtClean="0"/>
              <a:t>物体表面に現れる模様</a:t>
            </a:r>
            <a:r>
              <a:rPr kumimoji="1" lang="en-US" altLang="ja-JP" dirty="0" smtClean="0"/>
              <a:t>』</a:t>
            </a:r>
            <a:r>
              <a:rPr kumimoji="1" lang="ja-JP" altLang="en-US" dirty="0" smtClean="0"/>
              <a:t>のことを指す</a:t>
            </a:r>
            <a:endParaRPr kumimoji="1" lang="en-US" altLang="ja-JP" dirty="0" smtClean="0"/>
          </a:p>
          <a:p>
            <a:pPr marL="0" indent="0">
              <a:buNone/>
            </a:pPr>
            <a:r>
              <a:rPr lang="en-US" altLang="ja-JP" dirty="0" smtClean="0"/>
              <a:t>※</a:t>
            </a:r>
            <a:r>
              <a:rPr lang="ja-JP" altLang="en-US" dirty="0" smtClean="0"/>
              <a:t>分野によっては，触感・歯ざわりなどもテクスチャと呼ばれる</a:t>
            </a:r>
            <a:endParaRPr lang="en-US" altLang="ja-JP" dirty="0" smtClean="0"/>
          </a:p>
          <a:p>
            <a:pPr marL="0" indent="0">
              <a:buNone/>
            </a:pPr>
            <a:endParaRPr kumimoji="1" lang="en-US" altLang="ja-JP" sz="1400" dirty="0" smtClean="0"/>
          </a:p>
          <a:p>
            <a:r>
              <a:rPr lang="ja-JP" altLang="en-US" b="1" dirty="0" smtClean="0"/>
              <a:t>テクスチャ合成とは，</a:t>
            </a:r>
            <a:r>
              <a:rPr kumimoji="1" lang="ja-JP" altLang="en-US" dirty="0" smtClean="0"/>
              <a:t>例となるテクスチャから新たなテクスチャを生成する技術のこと．</a:t>
            </a:r>
            <a:endParaRPr kumimoji="1" lang="en-US" altLang="ja-JP" dirty="0" smtClean="0"/>
          </a:p>
          <a:p>
            <a:pPr lvl="1"/>
            <a:endParaRPr kumimoji="1" lang="en-US" altLang="ja-JP" dirty="0" smtClean="0"/>
          </a:p>
          <a:p>
            <a:endParaRPr kumimoji="1" lang="ja-JP" altLang="en-US"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小さなテクスチャから大きなテクスチャを生成</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smtClean="0">
                <a:latin typeface="メイリオ" panose="020B0604030504040204" pitchFamily="50" charset="-128"/>
                <a:ea typeface="メイリオ" panose="020B0604030504040204" pitchFamily="50" charset="-128"/>
              </a:rPr>
              <a:t>画像リサイズ</a:t>
            </a:r>
            <a:endParaRPr kumimoji="1" lang="ja-JP" altLang="en-US"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rPr>
              <a:t>は</a:t>
            </a:r>
            <a:r>
              <a:rPr lang="en-US" altLang="ja-JP" sz="1400" dirty="0" smtClean="0">
                <a:latin typeface="メイリオ" panose="020B0604030504040204" pitchFamily="50" charset="-128"/>
                <a:ea typeface="メイリオ" panose="020B0604030504040204" pitchFamily="50" charset="-128"/>
              </a:rPr>
              <a:t>[</a:t>
            </a:r>
            <a:r>
              <a:rPr kumimoji="1" lang="en-US" altLang="ja-JP" sz="1400" dirty="0" err="1" smtClean="0">
                <a:latin typeface="メイリオ" panose="020B0604030504040204" pitchFamily="50" charset="-128"/>
                <a:ea typeface="メイリオ" panose="020B0604030504040204" pitchFamily="50" charset="-128"/>
              </a:rPr>
              <a:t>Kwatra</a:t>
            </a:r>
            <a:r>
              <a:rPr kumimoji="1" lang="en-US" altLang="ja-JP" sz="1400" dirty="0" smtClean="0">
                <a:latin typeface="メイリオ" panose="020B0604030504040204" pitchFamily="50" charset="-128"/>
                <a:ea typeface="メイリオ" panose="020B0604030504040204" pitchFamily="50" charset="-128"/>
              </a:rPr>
              <a:t> et al SIGGRAPH 2005]</a:t>
            </a:r>
            <a:r>
              <a:rPr kumimoji="1" lang="ja-JP" altLang="en-US" sz="1400" dirty="0" smtClean="0">
                <a:latin typeface="メイリオ" panose="020B0604030504040204" pitchFamily="50" charset="-128"/>
                <a:ea typeface="メイリオ" panose="020B0604030504040204" pitchFamily="50" charset="-128"/>
              </a:rPr>
              <a:t>より</a:t>
            </a:r>
            <a:endParaRPr kumimoji="1" lang="ja-JP" altLang="en-US" sz="1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645087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smtClean="0"/>
              <a:t>テクスチャ合成法</a:t>
            </a:r>
            <a:endParaRPr kumimoji="1" lang="ja-JP" altLang="en-US" dirty="0"/>
          </a:p>
        </p:txBody>
      </p:sp>
      <p:sp>
        <p:nvSpPr>
          <p:cNvPr id="3" name="コンテンツ プレースホルダー 2"/>
          <p:cNvSpPr>
            <a:spLocks noGrp="1"/>
          </p:cNvSpPr>
          <p:nvPr>
            <p:ph idx="1"/>
          </p:nvPr>
        </p:nvSpPr>
        <p:spPr>
          <a:xfrm>
            <a:off x="594873" y="1343723"/>
            <a:ext cx="11190727" cy="4360392"/>
          </a:xfrm>
        </p:spPr>
        <p:txBody>
          <a:bodyPr>
            <a:normAutofit fontScale="92500" lnSpcReduction="20000"/>
          </a:bodyPr>
          <a:lstStyle/>
          <a:p>
            <a:r>
              <a:rPr kumimoji="1" lang="ja-JP" altLang="en-US" dirty="0" smtClean="0"/>
              <a:t>似た局所領域を検索</a:t>
            </a:r>
            <a:endParaRPr lang="en-US" altLang="ja-JP" sz="1800" dirty="0"/>
          </a:p>
          <a:p>
            <a:pPr lvl="1"/>
            <a:r>
              <a:rPr lang="ja-JP" altLang="en-US" dirty="0" smtClean="0"/>
              <a:t>画素毎にコピーする</a:t>
            </a:r>
            <a:endParaRPr lang="en-US" altLang="ja-JP" sz="1400" dirty="0" smtClean="0"/>
          </a:p>
          <a:p>
            <a:pPr lvl="2"/>
            <a:r>
              <a:rPr lang="en-US" altLang="ja-JP" sz="1600" dirty="0" smtClean="0"/>
              <a:t>Alexei </a:t>
            </a:r>
            <a:r>
              <a:rPr lang="en-US" altLang="ja-JP" sz="1600" dirty="0"/>
              <a:t>A. </a:t>
            </a:r>
            <a:r>
              <a:rPr lang="en-US" altLang="ja-JP" sz="1600" dirty="0" err="1"/>
              <a:t>Efros</a:t>
            </a:r>
            <a:r>
              <a:rPr lang="en-US" altLang="ja-JP" sz="1600" dirty="0"/>
              <a:t> and Thomas K. </a:t>
            </a:r>
            <a:r>
              <a:rPr lang="en-US" altLang="ja-JP" sz="1600" dirty="0" smtClean="0"/>
              <a:t>Leung, Texture </a:t>
            </a:r>
            <a:r>
              <a:rPr lang="en-US" altLang="ja-JP" sz="1600" dirty="0"/>
              <a:t>Synthesis by Non-parametric </a:t>
            </a:r>
            <a:r>
              <a:rPr lang="en-US" altLang="ja-JP" sz="1600" dirty="0" smtClean="0"/>
              <a:t>Sampling, ICCV 1999</a:t>
            </a:r>
            <a:endParaRPr kumimoji="1" lang="en-US" altLang="ja-JP" sz="1600" dirty="0" smtClean="0"/>
          </a:p>
          <a:p>
            <a:pPr lvl="1"/>
            <a:r>
              <a:rPr lang="ja-JP" altLang="en-US" dirty="0" smtClean="0"/>
              <a:t>画像最適化</a:t>
            </a:r>
            <a:r>
              <a:rPr lang="en-US" altLang="ja-JP" dirty="0" smtClean="0"/>
              <a:t>(</a:t>
            </a:r>
            <a:r>
              <a:rPr lang="ja-JP" altLang="en-US" dirty="0"/>
              <a:t>片</a:t>
            </a:r>
            <a:r>
              <a:rPr lang="ja-JP" altLang="en-US" dirty="0" smtClean="0"/>
              <a:t>方向類似</a:t>
            </a:r>
            <a:r>
              <a:rPr lang="ja-JP" altLang="en-US" dirty="0"/>
              <a:t>度</a:t>
            </a:r>
            <a:r>
              <a:rPr lang="en-US" altLang="ja-JP" dirty="0" smtClean="0"/>
              <a:t>)</a:t>
            </a:r>
            <a:endParaRPr lang="en-US" altLang="ja-JP" dirty="0"/>
          </a:p>
          <a:p>
            <a:pPr lvl="2"/>
            <a:r>
              <a:rPr lang="en-US" altLang="ja-JP" sz="1600" dirty="0" err="1" smtClean="0"/>
              <a:t>Vivek</a:t>
            </a:r>
            <a:r>
              <a:rPr lang="en-US" altLang="ja-JP" sz="1600" dirty="0" smtClean="0"/>
              <a:t> </a:t>
            </a:r>
            <a:r>
              <a:rPr lang="en-US" altLang="ja-JP" sz="1600" dirty="0" err="1" smtClean="0"/>
              <a:t>Kwatra</a:t>
            </a:r>
            <a:r>
              <a:rPr lang="en-US" altLang="ja-JP" sz="1600" dirty="0" smtClean="0"/>
              <a:t> et al. Texture Optimization for Example-based Synthesis, SIGGRAPH 2005</a:t>
            </a:r>
            <a:endParaRPr lang="en-US" altLang="ja-JP" sz="2800" dirty="0" smtClean="0"/>
          </a:p>
          <a:p>
            <a:pPr lvl="1"/>
            <a:r>
              <a:rPr lang="ja-JP" altLang="en-US" dirty="0"/>
              <a:t>画像最適化</a:t>
            </a:r>
            <a:r>
              <a:rPr lang="en-US" altLang="ja-JP" dirty="0" smtClean="0"/>
              <a:t>(</a:t>
            </a:r>
            <a:r>
              <a:rPr lang="ja-JP" altLang="en-US" dirty="0" smtClean="0"/>
              <a:t>双方向類似度</a:t>
            </a:r>
            <a:r>
              <a:rPr lang="en-US" altLang="ja-JP" dirty="0"/>
              <a:t>)</a:t>
            </a:r>
          </a:p>
          <a:p>
            <a:pPr lvl="2"/>
            <a:r>
              <a:rPr lang="en-US" altLang="ja-JP" sz="1600" dirty="0" err="1"/>
              <a:t>Simakov</a:t>
            </a:r>
            <a:r>
              <a:rPr lang="en-US" altLang="ja-JP" sz="1600" dirty="0"/>
              <a:t> et al. Summarizing Visual Data Using Bidirectional Similarity, CVPR 08.</a:t>
            </a:r>
          </a:p>
          <a:p>
            <a:pPr lvl="2"/>
            <a:r>
              <a:rPr lang="en-US" altLang="ja-JP" sz="1600" dirty="0"/>
              <a:t>Wei</a:t>
            </a:r>
            <a:r>
              <a:rPr lang="ja-JP" altLang="en-US" sz="1600" dirty="0"/>
              <a:t> </a:t>
            </a:r>
            <a:r>
              <a:rPr lang="en-US" altLang="ja-JP" sz="1600" dirty="0"/>
              <a:t>et al. Inverse texture synthesis, SIGGRAPH 08.</a:t>
            </a:r>
            <a:endParaRPr lang="ja-JP" altLang="en-US" sz="1600" dirty="0"/>
          </a:p>
          <a:p>
            <a:pPr lvl="1"/>
            <a:r>
              <a:rPr lang="ja-JP" altLang="en-US" dirty="0" smtClean="0"/>
              <a:t>高速近傍計算</a:t>
            </a:r>
            <a:endParaRPr lang="en-US" altLang="ja-JP" dirty="0" smtClean="0"/>
          </a:p>
          <a:p>
            <a:pPr lvl="2"/>
            <a:endParaRPr lang="en-US" altLang="ja-JP" dirty="0"/>
          </a:p>
          <a:p>
            <a:pPr lvl="1"/>
            <a:endParaRPr lang="en-US" altLang="ja-JP" dirty="0" smtClean="0"/>
          </a:p>
          <a:p>
            <a:r>
              <a:rPr lang="ja-JP" altLang="en-US" dirty="0" smtClean="0"/>
              <a:t>目立たないシームを計算</a:t>
            </a:r>
            <a:endParaRPr lang="en-US" altLang="ja-JP" dirty="0" smtClean="0"/>
          </a:p>
          <a:p>
            <a:pPr marL="0" indent="0">
              <a:buNone/>
            </a:pPr>
            <a:r>
              <a:rPr lang="en-US" altLang="ja-JP" sz="1800" dirty="0" smtClean="0"/>
              <a:t>Image quilting</a:t>
            </a:r>
          </a:p>
          <a:p>
            <a:pPr marL="0" indent="0">
              <a:buNone/>
            </a:pPr>
            <a:r>
              <a:rPr lang="en-US" altLang="ja-JP" sz="1800" dirty="0" smtClean="0"/>
              <a:t>Graph Cut textures</a:t>
            </a:r>
          </a:p>
          <a:p>
            <a:pPr marL="0" indent="0">
              <a:buNone/>
            </a:pPr>
            <a:endParaRPr lang="en-US" altLang="ja-JP" dirty="0" smtClean="0"/>
          </a:p>
          <a:p>
            <a:pPr marL="0" indent="0">
              <a:buNone/>
            </a:pPr>
            <a:endParaRPr kumimoji="1" lang="en-US" altLang="ja-JP" dirty="0"/>
          </a:p>
        </p:txBody>
      </p:sp>
      <p:sp>
        <p:nvSpPr>
          <p:cNvPr id="7" name="正方形/長方形 6"/>
          <p:cNvSpPr/>
          <p:nvPr/>
        </p:nvSpPr>
        <p:spPr>
          <a:xfrm>
            <a:off x="775238" y="6488668"/>
            <a:ext cx="94179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以降では，実装の詳細を省略して解説しています．実装する方は論文を読んで下さい．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95664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2895" y="547392"/>
            <a:ext cx="4507708" cy="733270"/>
          </a:xfrm>
        </p:spPr>
        <p:txBody>
          <a:bodyPr/>
          <a:lstStyle/>
          <a:p>
            <a:pPr algn="ctr"/>
            <a:r>
              <a:rPr lang="ja-JP" altLang="en-US" sz="3600" b="1" dirty="0" smtClean="0"/>
              <a:t>画素ごとに合成</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581982" y="1631212"/>
                <a:ext cx="6610018" cy="4987302"/>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dirty="0" smtClean="0"/>
                  <a:t>入力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en-US" altLang="ja-JP" sz="2400" dirty="0" smtClean="0"/>
                  <a:t> </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dirty="0" smtClean="0"/>
                  <a:t>出力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1800" dirty="0" smtClean="0"/>
                  <a:t>2.1 </a:t>
                </a:r>
                <a:r>
                  <a:rPr lang="ja-JP" altLang="en-US" sz="1800" dirty="0" smtClean="0"/>
                  <a:t>既合成部分</a:t>
                </a:r>
                <a:r>
                  <a:rPr lang="ja-JP" altLang="en-US" sz="1800" dirty="0"/>
                  <a:t>の隣接</a:t>
                </a:r>
                <a:r>
                  <a:rPr lang="ja-JP" altLang="en-US" sz="1800" dirty="0" smtClean="0"/>
                  <a:t>画素 </a:t>
                </a:r>
                <a:r>
                  <a:rPr lang="en-US" altLang="ja-JP" sz="1800" i="1" dirty="0" smtClean="0"/>
                  <a:t>p</a:t>
                </a:r>
                <a:r>
                  <a:rPr lang="en-US" altLang="ja-JP" sz="1800" dirty="0" smtClean="0"/>
                  <a:t> </a:t>
                </a:r>
                <a:r>
                  <a:rPr lang="ja-JP" altLang="en-US" sz="1800" dirty="0" smtClean="0"/>
                  <a:t>を</a:t>
                </a:r>
                <a:r>
                  <a:rPr lang="ja-JP" altLang="en-US" sz="1800" dirty="0"/>
                  <a:t>選択</a:t>
                </a:r>
                <a:endParaRPr lang="en-US" altLang="ja-JP" sz="1800" dirty="0"/>
              </a:p>
              <a:p>
                <a:pPr marL="457200" lvl="1" indent="0">
                  <a:lnSpc>
                    <a:spcPct val="100000"/>
                  </a:lnSpc>
                  <a:spcBef>
                    <a:spcPts val="600"/>
                  </a:spcBef>
                  <a:buNone/>
                </a:pPr>
                <a:r>
                  <a:rPr lang="en-US" altLang="ja-JP" sz="1800" dirty="0" smtClean="0"/>
                  <a:t>2.2 </a:t>
                </a:r>
                <a:r>
                  <a:rPr lang="en-US" altLang="ja-JP" sz="1800" i="1" dirty="0" smtClean="0"/>
                  <a:t>p</a:t>
                </a:r>
                <a:r>
                  <a:rPr lang="ja-JP" altLang="en-US" sz="1800" dirty="0"/>
                  <a:t>の近傍 </a:t>
                </a:r>
                <a:r>
                  <a:rPr lang="en-US" altLang="ja-JP" sz="1800" i="1" dirty="0"/>
                  <a:t>w</a:t>
                </a:r>
                <a:r>
                  <a:rPr lang="en-US" altLang="ja-JP" sz="1800" dirty="0"/>
                  <a:t>(</a:t>
                </a:r>
                <a:r>
                  <a:rPr lang="en-US" altLang="ja-JP" sz="1800" i="1" dirty="0"/>
                  <a:t>p</a:t>
                </a:r>
                <a:r>
                  <a:rPr lang="en-US" altLang="ja-JP" sz="1800" dirty="0"/>
                  <a:t>) </a:t>
                </a:r>
                <a:r>
                  <a:rPr lang="ja-JP" altLang="en-US" sz="1800" dirty="0"/>
                  <a:t>と最も似た</a:t>
                </a:r>
                <a:r>
                  <a:rPr lang="ja-JP" altLang="en-US" sz="1800" dirty="0" smtClean="0"/>
                  <a:t>領域 </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𝑤</m:t>
                        </m:r>
                      </m:e>
                      <m:sub>
                        <m:r>
                          <a:rPr lang="en-US" altLang="ja-JP" sz="1800" i="1">
                            <a:latin typeface="Cambria Math" panose="02040503050406030204" pitchFamily="18" charset="0"/>
                          </a:rPr>
                          <m:t>𝑏𝑒𝑠𝑡</m:t>
                        </m:r>
                      </m:sub>
                    </m:sSub>
                  </m:oMath>
                </a14:m>
                <a:r>
                  <a:rPr lang="ja-JP" altLang="en-US" sz="1800" dirty="0" smtClean="0"/>
                  <a:t> を </a:t>
                </a:r>
                <a:r>
                  <a:rPr lang="en-US" altLang="ja-JP" sz="1800" i="1" dirty="0" err="1" smtClean="0"/>
                  <a:t>I</a:t>
                </a:r>
                <a:r>
                  <a:rPr lang="en-US" altLang="ja-JP" sz="1800" i="1" baseline="-25000" dirty="0" err="1" smtClean="0"/>
                  <a:t>smp</a:t>
                </a:r>
                <a:r>
                  <a:rPr lang="en-US" altLang="ja-JP" sz="1800" dirty="0" smtClean="0"/>
                  <a:t> </a:t>
                </a:r>
                <a:r>
                  <a:rPr lang="ja-JP" altLang="en-US" sz="1800" dirty="0"/>
                  <a:t>より</a:t>
                </a:r>
                <a:r>
                  <a:rPr lang="ja-JP" altLang="en-US" sz="1800" dirty="0" smtClean="0"/>
                  <a:t>検索</a:t>
                </a:r>
                <a:endParaRPr lang="en-US" altLang="ja-JP" sz="1600" dirty="0" smtClean="0"/>
              </a:p>
              <a:p>
                <a:pPr marL="457200" lvl="1" indent="0">
                  <a:lnSpc>
                    <a:spcPct val="100000"/>
                  </a:lnSpc>
                  <a:spcBef>
                    <a:spcPts val="600"/>
                  </a:spcBef>
                  <a:buNone/>
                </a:pPr>
                <a:r>
                  <a:rPr lang="en-US" altLang="ja-JP" sz="1800" dirty="0" smtClean="0"/>
                  <a:t>2.3 </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𝑤</m:t>
                        </m:r>
                      </m:e>
                      <m:sub>
                        <m:r>
                          <a:rPr lang="en-US" altLang="ja-JP" sz="1800" i="1">
                            <a:latin typeface="Cambria Math" panose="02040503050406030204" pitchFamily="18" charset="0"/>
                          </a:rPr>
                          <m:t>𝑏𝑒𝑠𝑡</m:t>
                        </m:r>
                      </m:sub>
                    </m:sSub>
                  </m:oMath>
                </a14:m>
                <a:r>
                  <a:rPr lang="ja-JP" altLang="en-US" sz="1800" dirty="0"/>
                  <a:t>の</a:t>
                </a:r>
                <a:r>
                  <a:rPr lang="ja-JP" altLang="en-US" sz="1800" dirty="0" smtClean="0"/>
                  <a:t>中央画素値を </a:t>
                </a:r>
                <a:r>
                  <a:rPr lang="en-US" altLang="ja-JP" sz="1800" i="1" dirty="0" smtClean="0"/>
                  <a:t>p</a:t>
                </a:r>
                <a:r>
                  <a:rPr lang="en-US" altLang="ja-JP" sz="1800" dirty="0" smtClean="0"/>
                  <a:t> </a:t>
                </a:r>
                <a:r>
                  <a:rPr lang="ja-JP" altLang="en-US" sz="1800" dirty="0" smtClean="0"/>
                  <a:t>に</a:t>
                </a:r>
                <a:r>
                  <a:rPr lang="ja-JP" altLang="en-US" sz="1800" dirty="0"/>
                  <a:t>代入</a:t>
                </a:r>
                <a:endParaRPr lang="en-US" altLang="ja-JP" sz="1800" dirty="0"/>
              </a:p>
              <a:p>
                <a:pPr marL="457200" lvl="1" indent="0">
                  <a:lnSpc>
                    <a:spcPct val="100000"/>
                  </a:lnSpc>
                  <a:spcBef>
                    <a:spcPts val="600"/>
                  </a:spcBef>
                  <a:buNone/>
                </a:pPr>
                <a:r>
                  <a:rPr lang="en-US" altLang="ja-JP" sz="1800" dirty="0" smtClean="0"/>
                  <a:t>2.4 </a:t>
                </a:r>
                <a:r>
                  <a:rPr lang="ja-JP" altLang="en-US" sz="1800" dirty="0" smtClean="0"/>
                  <a:t>全画素</a:t>
                </a:r>
                <a:r>
                  <a:rPr lang="ja-JP" altLang="en-US" sz="1800" dirty="0"/>
                  <a:t>の合成がなされたら</a:t>
                </a:r>
                <a:r>
                  <a:rPr lang="ja-JP" altLang="en-US" sz="1800" dirty="0" smtClean="0"/>
                  <a:t>終了</a:t>
                </a:r>
                <a:endParaRPr lang="en-US" altLang="ja-JP" sz="18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smtClean="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581982" y="1631212"/>
                <a:ext cx="6610018" cy="4987302"/>
              </a:xfrm>
              <a:blipFill rotWithShape="0">
                <a:blip r:embed="rId3"/>
                <a:stretch>
                  <a:fillRect l="-2122" t="-978" r="-185"/>
                </a:stretch>
              </a:blipFill>
            </p:spPr>
            <p:txBody>
              <a:bodyPr/>
              <a:lstStyle/>
              <a:p>
                <a:r>
                  <a:rPr lang="ja-JP" altLang="en-US">
                    <a:noFill/>
                  </a:rPr>
                  <a:t> </a:t>
                </a:r>
              </a:p>
            </p:txBody>
          </p:sp>
        </mc:Fallback>
      </mc:AlternateContent>
      <p:sp>
        <p:nvSpPr>
          <p:cNvPr id="4" name="正方形/長方形 3"/>
          <p:cNvSpPr/>
          <p:nvPr/>
        </p:nvSpPr>
        <p:spPr>
          <a:xfrm>
            <a:off x="5146495" y="459619"/>
            <a:ext cx="6841066" cy="830997"/>
          </a:xfrm>
          <a:prstGeom prst="rect">
            <a:avLst/>
          </a:prstGeom>
        </p:spPr>
        <p:txBody>
          <a:bodyPr wrap="square">
            <a:spAutoFit/>
          </a:bodyPr>
          <a:lstStyle/>
          <a:p>
            <a:r>
              <a:rPr lang="en-US" altLang="ja-JP" sz="2400" dirty="0"/>
              <a:t>Alexei A. </a:t>
            </a:r>
            <a:r>
              <a:rPr lang="en-US" altLang="ja-JP" sz="2400" dirty="0" err="1"/>
              <a:t>Efros</a:t>
            </a:r>
            <a:r>
              <a:rPr lang="en-US" altLang="ja-JP" sz="2400" dirty="0"/>
              <a:t> and Thomas K. Leung, Texture Synthesis by Non-parametric Sampling, ICCV 1999</a:t>
            </a:r>
            <a:endParaRPr lang="ja-JP" altLang="en-US" sz="2400" dirty="0"/>
          </a:p>
        </p:txBody>
      </p:sp>
      <p:pic>
        <p:nvPicPr>
          <p:cNvPr id="5" name="図 4"/>
          <p:cNvPicPr>
            <a:picLocks noChangeAspect="1"/>
          </p:cNvPicPr>
          <p:nvPr/>
        </p:nvPicPr>
        <p:blipFill>
          <a:blip r:embed="rId4"/>
          <a:stretch>
            <a:fillRect/>
          </a:stretch>
        </p:blipFill>
        <p:spPr>
          <a:xfrm>
            <a:off x="278782" y="1907055"/>
            <a:ext cx="4867714" cy="2143182"/>
          </a:xfrm>
          <a:prstGeom prst="rect">
            <a:avLst/>
          </a:prstGeom>
        </p:spPr>
      </p:pic>
      <p:sp>
        <p:nvSpPr>
          <p:cNvPr id="6" name="正方形/長方形 5"/>
          <p:cNvSpPr/>
          <p:nvPr/>
        </p:nvSpPr>
        <p:spPr>
          <a:xfrm>
            <a:off x="779478" y="4028896"/>
            <a:ext cx="1451038"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rPr>
              <a:t>example</a:t>
            </a:r>
            <a:endParaRPr lang="ja-JP" altLang="en-US" sz="24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2989278" y="4028896"/>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sp>
        <p:nvSpPr>
          <p:cNvPr id="8" name="コンテンツ プレースホルダー 2"/>
          <p:cNvSpPr txBox="1">
            <a:spLocks/>
          </p:cNvSpPr>
          <p:nvPr/>
        </p:nvSpPr>
        <p:spPr>
          <a:xfrm>
            <a:off x="403327" y="4671673"/>
            <a:ext cx="4763859" cy="1940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中央からテクスチャを</a:t>
            </a:r>
            <a:r>
              <a:rPr lang="en-US" altLang="ja-JP" sz="2400" dirty="0" smtClean="0"/>
              <a:t>”grow”</a:t>
            </a:r>
            <a:r>
              <a:rPr lang="ja-JP" altLang="en-US" sz="2400" dirty="0" smtClean="0"/>
              <a:t>させる</a:t>
            </a:r>
            <a:endParaRPr lang="en-US" altLang="ja-JP" sz="2400" dirty="0" smtClean="0"/>
          </a:p>
          <a:p>
            <a:r>
              <a:rPr lang="ja-JP" altLang="en-US" sz="2400" dirty="0" smtClean="0"/>
              <a:t>注目画素 </a:t>
            </a:r>
            <a:r>
              <a:rPr lang="en-US" altLang="ja-JP" sz="2400" i="1" dirty="0" smtClean="0"/>
              <a:t>p</a:t>
            </a:r>
            <a:r>
              <a:rPr lang="en-US" altLang="ja-JP" sz="2400" dirty="0" smtClean="0"/>
              <a:t> </a:t>
            </a:r>
            <a:r>
              <a:rPr lang="ja-JP" altLang="en-US" sz="2400" dirty="0" smtClean="0"/>
              <a:t>の近傍 </a:t>
            </a:r>
            <a:r>
              <a:rPr lang="en-US" altLang="ja-JP" sz="2400" dirty="0" smtClean="0"/>
              <a:t>w(</a:t>
            </a:r>
            <a:r>
              <a:rPr lang="en-US" altLang="ja-JP" sz="2400" i="1" dirty="0" smtClean="0"/>
              <a:t>p</a:t>
            </a:r>
            <a:r>
              <a:rPr lang="en-US" altLang="ja-JP" sz="2400" dirty="0" smtClean="0"/>
              <a:t>)</a:t>
            </a:r>
            <a:r>
              <a:rPr lang="ja-JP" altLang="en-US" sz="2400" dirty="0"/>
              <a:t> </a:t>
            </a:r>
            <a:r>
              <a:rPr lang="ja-JP" altLang="en-US" sz="2400" dirty="0" smtClean="0"/>
              <a:t>と似た領域 </a:t>
            </a:r>
            <a:r>
              <a:rPr lang="en-US" altLang="ja-JP" sz="2400" dirty="0" smtClean="0"/>
              <a:t>w’ </a:t>
            </a:r>
            <a:r>
              <a:rPr lang="ja-JP" altLang="en-US" sz="2400" dirty="0" smtClean="0"/>
              <a:t>を </a:t>
            </a:r>
            <a:r>
              <a:rPr lang="en-US" altLang="ja-JP" sz="2400" dirty="0" smtClean="0"/>
              <a:t>example</a:t>
            </a:r>
            <a:r>
              <a:rPr lang="ja-JP" altLang="en-US" sz="2400" dirty="0" smtClean="0"/>
              <a:t>から検索</a:t>
            </a:r>
            <a:endParaRPr lang="ja-JP" altLang="en-US" sz="2400" dirty="0"/>
          </a:p>
        </p:txBody>
      </p:sp>
      <mc:AlternateContent xmlns:mc="http://schemas.openxmlformats.org/markup-compatibility/2006" xmlns:a14="http://schemas.microsoft.com/office/drawing/2010/main">
        <mc:Choice Requires="a14">
          <p:sp>
            <p:nvSpPr>
              <p:cNvPr id="9" name="正方形/長方形 8"/>
              <p:cNvSpPr/>
              <p:nvPr/>
            </p:nvSpPr>
            <p:spPr>
              <a:xfrm>
                <a:off x="5152569" y="5284548"/>
                <a:ext cx="6807201" cy="1282018"/>
              </a:xfrm>
              <a:prstGeom prst="rect">
                <a:avLst/>
              </a:prstGeom>
            </p:spPr>
            <p:txBody>
              <a:bodyPr wrap="square">
                <a:spAutoFit/>
              </a:bodyPr>
              <a:lstStyle/>
              <a:p>
                <a:pPr lvl="2">
                  <a:spcBef>
                    <a:spcPts val="600"/>
                  </a:spcBef>
                </a:pP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t> </a:t>
                </a:r>
              </a:p>
              <a:p>
                <a:pPr lvl="2">
                  <a:spcBef>
                    <a:spcPts val="600"/>
                  </a:spcBef>
                </a:pPr>
                <a:r>
                  <a:rPr lang="en-US" altLang="ja-JP" dirty="0"/>
                  <a:t>※</a:t>
                </a:r>
                <a:r>
                  <a:rPr lang="ja-JP" altLang="en-US" dirty="0"/>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t>には平均二乗誤差</a:t>
                </a:r>
                <a:r>
                  <a:rPr lang="en-US" altLang="ja-JP" dirty="0"/>
                  <a:t>(SSD)</a:t>
                </a:r>
                <a:r>
                  <a:rPr lang="ja-JP" altLang="en-US" dirty="0"/>
                  <a:t>を利用</a:t>
                </a:r>
                <a:endParaRPr lang="en-US" altLang="ja-JP" dirty="0"/>
              </a:p>
              <a:p>
                <a:pPr lvl="2">
                  <a:spcBef>
                    <a:spcPts val="600"/>
                  </a:spcBef>
                </a:pPr>
                <a:r>
                  <a:rPr lang="en-US" altLang="ja-JP" dirty="0"/>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ja-JP" altLang="en-US" i="1">
                        <a:latin typeface="Cambria Math" panose="02040503050406030204" pitchFamily="18" charset="0"/>
                      </a:rPr>
                      <m:t>の</m:t>
                    </m:r>
                  </m:oMath>
                </a14:m>
                <a:r>
                  <a:rPr lang="ja-JP" altLang="en-US" dirty="0"/>
                  <a:t>欠損部分は無視</a:t>
                </a:r>
                <a:endParaRPr lang="en-US" altLang="ja-JP" dirty="0"/>
              </a:p>
            </p:txBody>
          </p:sp>
        </mc:Choice>
        <mc:Fallback xmlns="">
          <p:sp>
            <p:nvSpPr>
              <p:cNvPr id="9" name="正方形/長方形 8"/>
              <p:cNvSpPr>
                <a:spLocks noRot="1" noChangeAspect="1" noMove="1" noResize="1" noEditPoints="1" noAdjustHandles="1" noChangeArrowheads="1" noChangeShapeType="1" noTextEdit="1"/>
              </p:cNvSpPr>
              <p:nvPr/>
            </p:nvSpPr>
            <p:spPr>
              <a:xfrm>
                <a:off x="5152569" y="5284548"/>
                <a:ext cx="6807201" cy="1282018"/>
              </a:xfrm>
              <a:prstGeom prst="rect">
                <a:avLst/>
              </a:prstGeom>
              <a:blipFill rotWithShape="0">
                <a:blip r:embed="rId5"/>
                <a:stretch>
                  <a:fillRect t="-3810" b="-52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81744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437642" y="1658303"/>
                <a:ext cx="6610018" cy="5073318"/>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dirty="0" smtClean="0"/>
                  <a:t>入力 </a:t>
                </a:r>
                <a:r>
                  <a:rPr lang="en-US" altLang="ja-JP" sz="2400" dirty="0" smtClean="0"/>
                  <a:t>: </a:t>
                </a:r>
                <a:r>
                  <a:rPr lang="ja-JP" altLang="en-US" sz="2400" dirty="0" smtClean="0"/>
                  <a:t>サンプル画像 </a:t>
                </a:r>
                <a:r>
                  <a:rPr lang="en-US" altLang="ja-JP" sz="2400" i="1" dirty="0" err="1" smtClean="0"/>
                  <a:t>I</a:t>
                </a:r>
                <a:r>
                  <a:rPr lang="en-US" altLang="ja-JP" sz="2400" i="1" baseline="-25000" dirty="0" err="1" smtClean="0"/>
                  <a:t>smp</a:t>
                </a:r>
                <a:r>
                  <a:rPr lang="en-US" altLang="ja-JP" sz="2400" dirty="0" smtClean="0"/>
                  <a:t> </a:t>
                </a:r>
                <a:r>
                  <a:rPr lang="ja-JP" altLang="en-US" sz="2400" dirty="0" err="1" smtClean="0"/>
                  <a:t>，</a:t>
                </a:r>
                <a:r>
                  <a:rPr lang="ja-JP" altLang="en-US" sz="2400" dirty="0" smtClean="0"/>
                  <a:t>近傍サイズ</a:t>
                </a:r>
                <a:r>
                  <a:rPr lang="en-US" altLang="ja-JP" sz="2400" i="1" dirty="0" smtClean="0"/>
                  <a:t>k</a:t>
                </a:r>
              </a:p>
              <a:p>
                <a:pPr marL="0" indent="0">
                  <a:lnSpc>
                    <a:spcPct val="100000"/>
                  </a:lnSpc>
                  <a:spcBef>
                    <a:spcPts val="600"/>
                  </a:spcBef>
                  <a:buNone/>
                </a:pPr>
                <a:r>
                  <a:rPr lang="ja-JP" altLang="en-US" sz="2400" dirty="0" smtClean="0"/>
                  <a:t>出力 </a:t>
                </a:r>
                <a:r>
                  <a:rPr lang="en-US" altLang="ja-JP" sz="2400" dirty="0" smtClean="0"/>
                  <a:t>: </a:t>
                </a:r>
                <a:r>
                  <a:rPr lang="ja-JP" altLang="en-US" sz="2400" dirty="0" smtClean="0"/>
                  <a:t>合成画像 </a:t>
                </a:r>
                <a:r>
                  <a:rPr lang="en-US" altLang="ja-JP" sz="2400" i="1" dirty="0" smtClean="0"/>
                  <a:t>I</a:t>
                </a:r>
                <a:r>
                  <a:rPr lang="en-US" altLang="ja-JP" sz="2400" dirty="0" smtClean="0"/>
                  <a:t> </a:t>
                </a:r>
              </a:p>
              <a:p>
                <a:pPr marL="0" indent="0">
                  <a:lnSpc>
                    <a:spcPct val="100000"/>
                  </a:lnSpc>
                  <a:spcBef>
                    <a:spcPts val="600"/>
                  </a:spcBef>
                  <a:buNone/>
                </a:pPr>
                <a:endParaRPr lang="en-US" altLang="ja-JP" sz="700" dirty="0" smtClean="0"/>
              </a:p>
              <a:p>
                <a:pPr marL="457200" indent="-457200">
                  <a:lnSpc>
                    <a:spcPct val="100000"/>
                  </a:lnSpc>
                  <a:spcBef>
                    <a:spcPts val="600"/>
                  </a:spcBef>
                  <a:buAutoNum type="arabicPeriod"/>
                </a:pPr>
                <a:r>
                  <a:rPr lang="ja-JP" altLang="en-US" sz="2400" dirty="0" smtClean="0"/>
                  <a:t>画像</a:t>
                </a:r>
                <a:r>
                  <a:rPr lang="en-US" altLang="ja-JP" sz="2400" i="1" dirty="0" smtClean="0"/>
                  <a:t>I </a:t>
                </a:r>
                <a:r>
                  <a:rPr lang="ja-JP" altLang="en-US" sz="2400" dirty="0" smtClean="0"/>
                  <a:t>の</a:t>
                </a:r>
                <a:r>
                  <a:rPr lang="ja-JP" altLang="en-US" sz="2400" dirty="0"/>
                  <a:t>中心</a:t>
                </a:r>
                <a:r>
                  <a:rPr lang="en-US" altLang="ja-JP" sz="2400" dirty="0"/>
                  <a:t>3x3</a:t>
                </a:r>
                <a:r>
                  <a:rPr lang="ja-JP" altLang="en-US" sz="2400" dirty="0"/>
                  <a:t>画素を</a:t>
                </a:r>
                <a:r>
                  <a:rPr lang="ja-JP" altLang="en-US" sz="2400" dirty="0" smtClean="0"/>
                  <a:t>ランダム初期化</a:t>
                </a:r>
                <a:endParaRPr lang="en-US" altLang="ja-JP" sz="2400" dirty="0"/>
              </a:p>
              <a:p>
                <a:pPr marL="457200" indent="-457200">
                  <a:lnSpc>
                    <a:spcPct val="100000"/>
                  </a:lnSpc>
                  <a:spcBef>
                    <a:spcPts val="600"/>
                  </a:spcBef>
                  <a:buAutoNum type="arabicPeriod"/>
                </a:pPr>
                <a:r>
                  <a:rPr lang="ja-JP" altLang="en-US" sz="2400" dirty="0" smtClean="0"/>
                  <a:t>以下</a:t>
                </a:r>
                <a:r>
                  <a:rPr lang="ja-JP" altLang="en-US" sz="2400" dirty="0"/>
                  <a:t>を繰り返す</a:t>
                </a:r>
                <a:r>
                  <a:rPr lang="en-US" altLang="ja-JP" sz="2400" dirty="0"/>
                  <a:t>  </a:t>
                </a:r>
              </a:p>
              <a:p>
                <a:pPr marL="457200" lvl="1" indent="0">
                  <a:lnSpc>
                    <a:spcPct val="100000"/>
                  </a:lnSpc>
                  <a:spcBef>
                    <a:spcPts val="600"/>
                  </a:spcBef>
                  <a:buNone/>
                </a:pPr>
                <a:r>
                  <a:rPr lang="en-US" altLang="ja-JP" sz="1700" dirty="0" smtClean="0"/>
                  <a:t>2.1 </a:t>
                </a:r>
                <a:r>
                  <a:rPr lang="ja-JP" altLang="en-US" sz="1700" dirty="0" smtClean="0"/>
                  <a:t>既合成部分</a:t>
                </a:r>
                <a:r>
                  <a:rPr lang="ja-JP" altLang="en-US" sz="1700" dirty="0"/>
                  <a:t>の隣接</a:t>
                </a:r>
                <a:r>
                  <a:rPr lang="ja-JP" altLang="en-US" sz="1700" dirty="0" smtClean="0"/>
                  <a:t>画素 </a:t>
                </a:r>
                <a:r>
                  <a:rPr lang="en-US" altLang="ja-JP" sz="1700" i="1" dirty="0" smtClean="0"/>
                  <a:t>p</a:t>
                </a:r>
                <a:r>
                  <a:rPr lang="en-US" altLang="ja-JP" sz="1700" dirty="0" smtClean="0"/>
                  <a:t> </a:t>
                </a:r>
                <a:r>
                  <a:rPr lang="ja-JP" altLang="en-US" sz="1700" dirty="0" smtClean="0"/>
                  <a:t>を</a:t>
                </a:r>
                <a:r>
                  <a:rPr lang="ja-JP" altLang="en-US" sz="1700" dirty="0"/>
                  <a:t>選択</a:t>
                </a:r>
                <a:endParaRPr lang="en-US" altLang="ja-JP" sz="1700" dirty="0"/>
              </a:p>
              <a:p>
                <a:pPr marL="457200" lvl="1" indent="0">
                  <a:lnSpc>
                    <a:spcPct val="100000"/>
                  </a:lnSpc>
                  <a:spcBef>
                    <a:spcPts val="600"/>
                  </a:spcBef>
                  <a:buNone/>
                </a:pPr>
                <a:r>
                  <a:rPr lang="en-US" altLang="ja-JP" sz="1700" dirty="0" smtClean="0"/>
                  <a:t>2.2 </a:t>
                </a:r>
                <a:r>
                  <a:rPr lang="en-US" altLang="ja-JP" sz="1700" i="1" dirty="0" smtClean="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a:t>
                </a:r>
                <a:r>
                  <a:rPr lang="ja-JP" altLang="en-US" sz="1700" dirty="0" smtClean="0"/>
                  <a:t>領域 </a:t>
                </a:r>
                <a:r>
                  <a:rPr lang="en-US" altLang="ja-JP" sz="1700" i="1" dirty="0" err="1" smtClean="0"/>
                  <a:t>w</a:t>
                </a:r>
                <a:r>
                  <a:rPr lang="en-US" altLang="ja-JP" sz="1700" i="1" baseline="-25000" dirty="0" err="1" smtClean="0"/>
                  <a:t>best</a:t>
                </a:r>
                <a:r>
                  <a:rPr lang="ja-JP" altLang="en-US" sz="1700" dirty="0" smtClean="0"/>
                  <a:t>を </a:t>
                </a:r>
                <a:r>
                  <a:rPr lang="en-US" altLang="ja-JP" sz="1700" i="1" dirty="0" err="1" smtClean="0"/>
                  <a:t>I</a:t>
                </a:r>
                <a:r>
                  <a:rPr lang="en-US" altLang="ja-JP" sz="1700" i="1" baseline="-25000" dirty="0" err="1" smtClean="0"/>
                  <a:t>smp</a:t>
                </a:r>
                <a:r>
                  <a:rPr lang="en-US" altLang="ja-JP" sz="1700" dirty="0" smtClean="0"/>
                  <a:t> </a:t>
                </a:r>
                <a:r>
                  <a:rPr lang="ja-JP" altLang="en-US" sz="1700" dirty="0"/>
                  <a:t>より</a:t>
                </a:r>
                <a:r>
                  <a:rPr lang="ja-JP" altLang="en-US" sz="1700" dirty="0" smtClean="0"/>
                  <a:t>検索</a:t>
                </a:r>
                <a:endParaRPr lang="en-US" altLang="ja-JP" sz="1700" i="1" dirty="0"/>
              </a:p>
              <a:p>
                <a:pPr marL="457200" lvl="1" indent="0">
                  <a:lnSpc>
                    <a:spcPct val="100000"/>
                  </a:lnSpc>
                  <a:spcBef>
                    <a:spcPts val="600"/>
                  </a:spcBef>
                  <a:buNone/>
                </a:pPr>
                <a:r>
                  <a:rPr lang="en-US" altLang="ja-JP" sz="1700" dirty="0" smtClean="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smtClean="0">
                    <a:solidFill>
                      <a:srgbClr val="FF0000"/>
                    </a:solidFill>
                  </a:rPr>
                  <a:t> </a:t>
                </a:r>
                <a:r>
                  <a:rPr lang="ja-JP" altLang="en-US" sz="1700" dirty="0" smtClean="0">
                    <a:solidFill>
                      <a:srgbClr val="FF0000"/>
                    </a:solidFill>
                  </a:rPr>
                  <a:t>を満たすすべての　</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smtClean="0">
                    <a:solidFill>
                      <a:srgbClr val="FF0000"/>
                    </a:solidFill>
                  </a:rPr>
                  <a:t>を</a:t>
                </a:r>
                <a:r>
                  <a:rPr lang="en-US" altLang="ja-JP" sz="1700" i="1" dirty="0" smtClean="0">
                    <a:solidFill>
                      <a:srgbClr val="FF0000"/>
                    </a:solidFill>
                  </a:rPr>
                  <a:t>I</a:t>
                </a:r>
                <a:r>
                  <a:rPr lang="en-US" altLang="ja-JP" sz="1700" i="1" baseline="-25000" dirty="0" smtClean="0">
                    <a:solidFill>
                      <a:srgbClr val="FF0000"/>
                    </a:solidFill>
                  </a:rPr>
                  <a:t>smp</a:t>
                </a:r>
                <a:r>
                  <a:rPr lang="en-US" altLang="ja-JP" sz="1700" dirty="0" smtClean="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smtClean="0">
                    <a:solidFill>
                      <a:srgbClr val="FF0000"/>
                    </a:solidFill>
                  </a:rPr>
                  <a:t>2.4 </a:t>
                </a:r>
                <a:r>
                  <a:rPr lang="ja-JP" altLang="en-US" sz="1700" dirty="0" smtClean="0">
                    <a:solidFill>
                      <a:srgbClr val="FF0000"/>
                    </a:solidFill>
                  </a:rPr>
                  <a:t>発見</a:t>
                </a:r>
                <a:r>
                  <a:rPr lang="ja-JP" altLang="en-US" sz="1700" dirty="0">
                    <a:solidFill>
                      <a:srgbClr val="FF0000"/>
                    </a:solidFill>
                  </a:rPr>
                  <a:t>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a:t>
                </a:r>
                <a:r>
                  <a:rPr lang="ja-JP" altLang="en-US" sz="1700" dirty="0" smtClean="0">
                    <a:solidFill>
                      <a:srgbClr val="FF0000"/>
                    </a:solidFill>
                  </a:rPr>
                  <a:t>中央画素値からヒストグラムを作成</a:t>
                </a:r>
                <a:endParaRPr lang="en-US" altLang="ja-JP" sz="1700" dirty="0" smtClean="0">
                  <a:solidFill>
                    <a:srgbClr val="FF0000"/>
                  </a:solidFill>
                </a:endParaRPr>
              </a:p>
              <a:p>
                <a:pPr marL="457200" lvl="1" indent="0">
                  <a:lnSpc>
                    <a:spcPct val="100000"/>
                  </a:lnSpc>
                  <a:spcBef>
                    <a:spcPts val="600"/>
                  </a:spcBef>
                  <a:buNone/>
                </a:pPr>
                <a:r>
                  <a:rPr lang="ja-JP" altLang="en-US" sz="1700" dirty="0">
                    <a:solidFill>
                      <a:srgbClr val="FF0000"/>
                    </a:solidFill>
                  </a:rPr>
                  <a:t>　</a:t>
                </a:r>
                <a:r>
                  <a:rPr lang="ja-JP" altLang="en-US" sz="1700" dirty="0" smtClean="0">
                    <a:solidFill>
                      <a:srgbClr val="FF0000"/>
                    </a:solidFill>
                  </a:rPr>
                  <a:t>　し，最も頻度が高いものを </a:t>
                </a:r>
                <a:r>
                  <a:rPr lang="en-US" altLang="ja-JP" sz="1700" i="1" dirty="0" smtClean="0">
                    <a:solidFill>
                      <a:srgbClr val="FF0000"/>
                    </a:solidFill>
                  </a:rPr>
                  <a:t>p</a:t>
                </a:r>
                <a:r>
                  <a:rPr lang="en-US" altLang="ja-JP" sz="1700" dirty="0" smtClean="0">
                    <a:solidFill>
                      <a:srgbClr val="FF0000"/>
                    </a:solidFill>
                  </a:rPr>
                  <a:t> </a:t>
                </a:r>
                <a:r>
                  <a:rPr lang="ja-JP" altLang="en-US" sz="1700" dirty="0" smtClean="0">
                    <a:solidFill>
                      <a:srgbClr val="FF0000"/>
                    </a:solidFill>
                  </a:rPr>
                  <a:t>に</a:t>
                </a:r>
                <a:r>
                  <a:rPr lang="ja-JP" altLang="en-US" sz="1700" dirty="0">
                    <a:solidFill>
                      <a:srgbClr val="FF0000"/>
                    </a:solidFill>
                  </a:rPr>
                  <a:t>代入</a:t>
                </a:r>
                <a:endParaRPr lang="en-US" altLang="ja-JP" sz="1700" dirty="0">
                  <a:solidFill>
                    <a:srgbClr val="FF0000"/>
                  </a:solidFill>
                </a:endParaRPr>
              </a:p>
              <a:p>
                <a:pPr marL="457200" lvl="1" indent="0">
                  <a:lnSpc>
                    <a:spcPct val="100000"/>
                  </a:lnSpc>
                  <a:spcBef>
                    <a:spcPts val="600"/>
                  </a:spcBef>
                  <a:buNone/>
                </a:pPr>
                <a:r>
                  <a:rPr lang="en-US" altLang="ja-JP" sz="1700" dirty="0" smtClean="0"/>
                  <a:t>2.4 </a:t>
                </a:r>
                <a:r>
                  <a:rPr lang="ja-JP" altLang="en-US" sz="1700" dirty="0" smtClean="0"/>
                  <a:t>全画素</a:t>
                </a:r>
                <a:r>
                  <a:rPr lang="ja-JP" altLang="en-US" sz="1700" dirty="0"/>
                  <a:t>の合成がなされたら</a:t>
                </a:r>
                <a:r>
                  <a:rPr lang="ja-JP" altLang="en-US" sz="1700" dirty="0" smtClean="0"/>
                  <a:t>終了</a:t>
                </a:r>
              </a:p>
              <a:p>
                <a:pPr marL="457200" lvl="1" indent="0">
                  <a:lnSpc>
                    <a:spcPct val="100000"/>
                  </a:lnSpc>
                  <a:spcBef>
                    <a:spcPts val="600"/>
                  </a:spcBef>
                  <a:buNone/>
                </a:pPr>
                <a:endParaRPr lang="en-US" altLang="ja-JP" sz="1800" dirty="0"/>
              </a:p>
              <a:p>
                <a:pPr marL="457200" lvl="1" indent="0">
                  <a:lnSpc>
                    <a:spcPct val="100000"/>
                  </a:lnSpc>
                  <a:spcBef>
                    <a:spcPts val="600"/>
                  </a:spcBef>
                  <a:buNone/>
                </a:pPr>
                <a:r>
                  <a:rPr lang="en-US" altLang="ja-JP" sz="1800" dirty="0"/>
                  <a:t>※ </a:t>
                </a:r>
                <a:r>
                  <a:rPr lang="ja-JP" altLang="en-US" sz="1800" dirty="0"/>
                  <a:t>論文で紹介されているアルゴリズムはもう少し複雑</a:t>
                </a:r>
              </a:p>
              <a:p>
                <a:pPr marL="457200" lvl="1" indent="0">
                  <a:lnSpc>
                    <a:spcPct val="100000"/>
                  </a:lnSpc>
                  <a:spcBef>
                    <a:spcPts val="600"/>
                  </a:spcBef>
                  <a:buNone/>
                </a:pPr>
                <a:endParaRPr kumimoji="1"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437642" y="1658303"/>
                <a:ext cx="6610018" cy="5073318"/>
              </a:xfrm>
              <a:blipFill rotWithShape="0">
                <a:blip r:embed="rId3"/>
                <a:stretch>
                  <a:fillRect l="-2122" t="-962" b="-962"/>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278782" y="1907055"/>
            <a:ext cx="4867714" cy="2143182"/>
          </a:xfrm>
          <a:prstGeom prst="rect">
            <a:avLst/>
          </a:prstGeom>
        </p:spPr>
      </p:pic>
      <p:sp>
        <p:nvSpPr>
          <p:cNvPr id="6" name="正方形/長方形 5"/>
          <p:cNvSpPr/>
          <p:nvPr/>
        </p:nvSpPr>
        <p:spPr>
          <a:xfrm>
            <a:off x="779478" y="4028896"/>
            <a:ext cx="1451038"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rPr>
              <a:t>example</a:t>
            </a:r>
            <a:endParaRPr lang="ja-JP" altLang="en-US" sz="2400"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2989278" y="4028896"/>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合成中の</a:t>
            </a:r>
            <a:r>
              <a:rPr lang="ja-JP" altLang="en-US" sz="2400" dirty="0">
                <a:latin typeface="メイリオ" panose="020B0604030504040204" pitchFamily="50" charset="-128"/>
                <a:ea typeface="メイリオ" panose="020B0604030504040204" pitchFamily="50" charset="-128"/>
              </a:rPr>
              <a:t>画像</a:t>
            </a:r>
          </a:p>
        </p:txBody>
      </p:sp>
      <p:sp>
        <p:nvSpPr>
          <p:cNvPr id="8" name="コンテンツ プレースホルダー 2"/>
          <p:cNvSpPr txBox="1">
            <a:spLocks/>
          </p:cNvSpPr>
          <p:nvPr/>
        </p:nvSpPr>
        <p:spPr>
          <a:xfrm>
            <a:off x="499020" y="4671673"/>
            <a:ext cx="4763859" cy="1940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中央からテクスチャを</a:t>
            </a:r>
            <a:r>
              <a:rPr lang="en-US" altLang="ja-JP" sz="2400" dirty="0" smtClean="0"/>
              <a:t>”grow”</a:t>
            </a:r>
            <a:r>
              <a:rPr lang="ja-JP" altLang="en-US" sz="2400" dirty="0" smtClean="0"/>
              <a:t>させる</a:t>
            </a:r>
            <a:endParaRPr lang="en-US" altLang="ja-JP" sz="2400" dirty="0" smtClean="0"/>
          </a:p>
          <a:p>
            <a:r>
              <a:rPr lang="ja-JP" altLang="en-US" sz="2400" dirty="0" smtClean="0"/>
              <a:t>注目画素 </a:t>
            </a:r>
            <a:r>
              <a:rPr lang="en-US" altLang="ja-JP" sz="2400" i="1" dirty="0" smtClean="0"/>
              <a:t>p</a:t>
            </a:r>
            <a:r>
              <a:rPr lang="en-US" altLang="ja-JP" sz="2400" dirty="0" smtClean="0"/>
              <a:t> </a:t>
            </a:r>
            <a:r>
              <a:rPr lang="ja-JP" altLang="en-US" sz="2400" dirty="0" smtClean="0"/>
              <a:t>の近傍 </a:t>
            </a:r>
            <a:r>
              <a:rPr lang="en-US" altLang="ja-JP" sz="2400" dirty="0" smtClean="0"/>
              <a:t>w(</a:t>
            </a:r>
            <a:r>
              <a:rPr lang="en-US" altLang="ja-JP" sz="2400" i="1" dirty="0" smtClean="0"/>
              <a:t>p</a:t>
            </a:r>
            <a:r>
              <a:rPr lang="en-US" altLang="ja-JP" sz="2400" dirty="0" smtClean="0"/>
              <a:t>)</a:t>
            </a:r>
            <a:r>
              <a:rPr lang="ja-JP" altLang="en-US" sz="2400" dirty="0"/>
              <a:t> </a:t>
            </a:r>
            <a:r>
              <a:rPr lang="ja-JP" altLang="en-US" sz="2400" dirty="0" smtClean="0"/>
              <a:t>と似た領域 </a:t>
            </a:r>
            <a:r>
              <a:rPr lang="en-US" altLang="ja-JP" sz="2400" dirty="0" smtClean="0"/>
              <a:t>w’ </a:t>
            </a:r>
            <a:r>
              <a:rPr lang="ja-JP" altLang="en-US" sz="2400" dirty="0" smtClean="0"/>
              <a:t>を </a:t>
            </a:r>
            <a:r>
              <a:rPr lang="en-US" altLang="ja-JP" sz="2400" dirty="0" smtClean="0"/>
              <a:t>example</a:t>
            </a:r>
            <a:r>
              <a:rPr lang="ja-JP" altLang="en-US" sz="2400" dirty="0" smtClean="0"/>
              <a:t>から検索</a:t>
            </a:r>
            <a:endParaRPr lang="ja-JP" altLang="en-US" sz="2400" dirty="0"/>
          </a:p>
        </p:txBody>
      </p:sp>
      <p:sp>
        <p:nvSpPr>
          <p:cNvPr id="11" name="タイトル 1"/>
          <p:cNvSpPr txBox="1">
            <a:spLocks/>
          </p:cNvSpPr>
          <p:nvPr/>
        </p:nvSpPr>
        <p:spPr>
          <a:xfrm>
            <a:off x="512895" y="508482"/>
            <a:ext cx="4507708"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smtClean="0"/>
              <a:t>画素ごとに合成</a:t>
            </a:r>
            <a:endParaRPr lang="ja-JP" altLang="en-US" dirty="0"/>
          </a:p>
        </p:txBody>
      </p:sp>
      <p:sp>
        <p:nvSpPr>
          <p:cNvPr id="12" name="正方形/長方形 11"/>
          <p:cNvSpPr/>
          <p:nvPr/>
        </p:nvSpPr>
        <p:spPr>
          <a:xfrm>
            <a:off x="5146495" y="459619"/>
            <a:ext cx="6841066" cy="830997"/>
          </a:xfrm>
          <a:prstGeom prst="rect">
            <a:avLst/>
          </a:prstGeom>
        </p:spPr>
        <p:txBody>
          <a:bodyPr wrap="square">
            <a:spAutoFit/>
          </a:bodyPr>
          <a:lstStyle/>
          <a:p>
            <a:r>
              <a:rPr lang="en-US" altLang="ja-JP" sz="2400" dirty="0"/>
              <a:t>Alexei A. </a:t>
            </a:r>
            <a:r>
              <a:rPr lang="en-US" altLang="ja-JP" sz="2400" dirty="0" err="1"/>
              <a:t>Efros</a:t>
            </a:r>
            <a:r>
              <a:rPr lang="en-US" altLang="ja-JP" sz="2400" dirty="0"/>
              <a:t> and Thomas K. Leung, Texture Synthesis by Non-parametric Sampling, ICCV 1999</a:t>
            </a:r>
            <a:endParaRPr lang="ja-JP" altLang="en-US" sz="2400" dirty="0"/>
          </a:p>
        </p:txBody>
      </p:sp>
    </p:spTree>
    <p:extLst>
      <p:ext uri="{BB962C8B-B14F-4D97-AF65-F5344CB8AC3E}">
        <p14:creationId xmlns:p14="http://schemas.microsoft.com/office/powerpoint/2010/main" val="3833416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smtClean="0"/>
              <a:t>実装例 </a:t>
            </a:r>
            <a:r>
              <a:rPr kumimoji="1" lang="en-US" altLang="ja-JP" dirty="0" smtClean="0"/>
              <a:t>– </a:t>
            </a:r>
            <a:r>
              <a:rPr kumimoji="1" lang="ja-JP" altLang="en-US" sz="2400" dirty="0" smtClean="0"/>
              <a:t>プログラミング課題として出題します</a:t>
            </a:r>
            <a:endParaRPr kumimoji="1" lang="ja-JP" altLang="en-US" dirty="0"/>
          </a:p>
        </p:txBody>
      </p:sp>
      <p:sp>
        <p:nvSpPr>
          <p:cNvPr id="3" name="コンテンツ プレースホルダー 2"/>
          <p:cNvSpPr>
            <a:spLocks noGrp="1"/>
          </p:cNvSpPr>
          <p:nvPr>
            <p:ph idx="1"/>
          </p:nvPr>
        </p:nvSpPr>
        <p:spPr>
          <a:xfrm>
            <a:off x="719847" y="1343722"/>
            <a:ext cx="11267714" cy="5296829"/>
          </a:xfrm>
        </p:spPr>
        <p:txBody>
          <a:bodyPr/>
          <a:lstStyle/>
          <a:p>
            <a:endParaRPr kumimoji="1" lang="ja-JP" altLang="en-US"/>
          </a:p>
        </p:txBody>
      </p:sp>
    </p:spTree>
    <p:extLst>
      <p:ext uri="{BB962C8B-B14F-4D97-AF65-F5344CB8AC3E}">
        <p14:creationId xmlns:p14="http://schemas.microsoft.com/office/powerpoint/2010/main" val="3813418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2"/>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endParaRPr lang="ja-JP" altLang="en-US" sz="2400" dirty="0"/>
          </a:p>
        </p:txBody>
      </p:sp>
      <p:pic>
        <p:nvPicPr>
          <p:cNvPr id="5" name="図 4"/>
          <p:cNvPicPr>
            <a:picLocks noChangeAspect="1"/>
          </p:cNvPicPr>
          <p:nvPr/>
        </p:nvPicPr>
        <p:blipFill>
          <a:blip r:embed="rId3"/>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7" name="正方形/長方形 6"/>
          <p:cNvSpPr/>
          <p:nvPr/>
        </p:nvSpPr>
        <p:spPr>
          <a:xfrm>
            <a:off x="4450777" y="1023647"/>
            <a:ext cx="1644425" cy="307777"/>
          </a:xfrm>
          <a:prstGeom prst="rect">
            <a:avLst/>
          </a:prstGeom>
        </p:spPr>
        <p:txBody>
          <a:bodyPr wrap="none">
            <a:spAutoFit/>
          </a:bodyPr>
          <a:lstStyle/>
          <a:p>
            <a:r>
              <a:rPr lang="en-US" altLang="ja-JP" sz="1400" dirty="0" smtClean="0"/>
              <a:t>[</a:t>
            </a:r>
            <a:r>
              <a:rPr lang="en-US" altLang="ja-JP" sz="1400" dirty="0" err="1" smtClean="0"/>
              <a:t>Kwatra</a:t>
            </a:r>
            <a:r>
              <a:rPr lang="en-US" altLang="ja-JP" sz="1400" dirty="0" smtClean="0"/>
              <a:t> et al. 2005] </a:t>
            </a:r>
            <a:endParaRPr lang="ja-JP" altLang="en-US" sz="1400" dirty="0"/>
          </a:p>
        </p:txBody>
      </p:sp>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6647037" y="2351315"/>
                <a:ext cx="4906336" cy="19594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r>
                  <a:rPr lang="ja-JP" altLang="en-US" dirty="0" smtClean="0"/>
                  <a:t>最適化により画像</a:t>
                </a:r>
                <a:r>
                  <a:rPr lang="en-US" altLang="ja-JP" dirty="0" smtClean="0"/>
                  <a:t>X</a:t>
                </a:r>
                <a:r>
                  <a:rPr lang="ja-JP" altLang="en-US" dirty="0" smtClean="0"/>
                  <a:t>を</a:t>
                </a:r>
                <a:r>
                  <a:rPr lang="ja-JP" altLang="en-US" dirty="0"/>
                  <a:t>求</a:t>
                </a:r>
                <a:r>
                  <a:rPr lang="ja-JP" altLang="en-US" dirty="0" smtClean="0"/>
                  <a:t>める</a:t>
                </a:r>
                <a:endParaRPr lang="en-US" altLang="ja-JP" dirty="0" smtClean="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smtClean="0">
                                      <a:latin typeface="Cambria Math" panose="02040503050406030204" pitchFamily="18" charset="0"/>
                                    </a:rPr>
                                    <m:t>||</m:t>
                                  </m:r>
                                </m:e>
                                <m:sup>
                                  <m:r>
                                    <a:rPr lang="en-US" altLang="ja-JP" b="0" i="1" smtClean="0">
                                      <a:latin typeface="Cambria Math" panose="02040503050406030204" pitchFamily="18" charset="0"/>
                                    </a:rPr>
                                    <m:t>2</m:t>
                                  </m:r>
                                </m:sup>
                              </m:sSup>
                            </m:e>
                          </m:nary>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6647037" y="2351315"/>
                <a:ext cx="4906336" cy="1959428"/>
              </a:xfrm>
              <a:prstGeom prst="rect">
                <a:avLst/>
              </a:prstGeom>
              <a:blipFill rotWithShape="0">
                <a:blip r:embed="rId4"/>
                <a:stretch>
                  <a:fillRect l="-2484" t="-1246"/>
                </a:stretch>
              </a:blipFill>
            </p:spPr>
            <p:txBody>
              <a:bodyPr/>
              <a:lstStyle/>
              <a:p>
                <a:r>
                  <a:rPr lang="ja-JP" altLang="en-US">
                    <a:noFill/>
                  </a:rPr>
                  <a:t> </a:t>
                </a:r>
              </a:p>
            </p:txBody>
          </p:sp>
        </mc:Fallback>
      </mc:AlternateContent>
      <p:sp>
        <p:nvSpPr>
          <p:cNvPr id="9" name="正方形/長方形 8"/>
          <p:cNvSpPr/>
          <p:nvPr/>
        </p:nvSpPr>
        <p:spPr>
          <a:xfrm>
            <a:off x="7373692" y="4637705"/>
            <a:ext cx="3171061" cy="523220"/>
          </a:xfrm>
          <a:prstGeom prst="rect">
            <a:avLst/>
          </a:prstGeom>
        </p:spPr>
        <p:txBody>
          <a:bodyPr wrap="none">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逐次処理で解く</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p:spTree>
    <p:extLst>
      <p:ext uri="{BB962C8B-B14F-4D97-AF65-F5344CB8AC3E}">
        <p14:creationId xmlns:p14="http://schemas.microsoft.com/office/powerpoint/2010/main" val="1727623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2"/>
            <a:ext cx="9792319" cy="5296829"/>
          </a:xfrm>
        </p:spPr>
        <p:txBody>
          <a:bodyPr>
            <a:normAutofit/>
          </a:bodyPr>
          <a:lstStyle/>
          <a:p>
            <a:pPr marL="0" indent="0">
              <a:buNone/>
            </a:pPr>
            <a:r>
              <a:rPr kumimoji="1" lang="en-US" altLang="ja-JP" sz="2400" b="1" dirty="0" smtClean="0"/>
              <a:t>2017</a:t>
            </a:r>
            <a:r>
              <a:rPr lang="ja-JP" altLang="en-US" sz="2400" b="1" dirty="0" smtClean="0"/>
              <a:t> </a:t>
            </a:r>
            <a:r>
              <a:rPr lang="en-US" altLang="ja-JP" sz="2400" b="1" dirty="0" smtClean="0"/>
              <a:t>-  </a:t>
            </a:r>
            <a:r>
              <a:rPr lang="ja-JP" altLang="en-US" sz="2400" b="1" dirty="0" smtClean="0"/>
              <a:t>現在  </a:t>
            </a:r>
            <a:r>
              <a:rPr kumimoji="1" lang="en-US" altLang="ja-JP" sz="2400" b="1" dirty="0" smtClean="0"/>
              <a:t>: </a:t>
            </a:r>
            <a:r>
              <a:rPr kumimoji="1" lang="ja-JP" altLang="en-US" sz="2400" b="1" dirty="0" smtClean="0"/>
              <a:t>芝浦工大 准教授</a:t>
            </a:r>
            <a:endParaRPr kumimoji="1" lang="en-US" altLang="ja-JP" sz="2400" b="1" dirty="0" smtClean="0"/>
          </a:p>
          <a:p>
            <a:pPr marL="0" indent="0">
              <a:buNone/>
            </a:pPr>
            <a:r>
              <a:rPr lang="en-US" altLang="ja-JP" sz="2400" dirty="0"/>
              <a:t>2017 -  </a:t>
            </a:r>
            <a:r>
              <a:rPr lang="ja-JP" altLang="en-US" sz="2400" dirty="0"/>
              <a:t>現在  </a:t>
            </a:r>
            <a:r>
              <a:rPr lang="en-US" altLang="ja-JP" sz="2400" dirty="0"/>
              <a:t>: </a:t>
            </a:r>
            <a:r>
              <a:rPr lang="ja-JP" altLang="en-US" sz="2400" dirty="0" smtClean="0"/>
              <a:t>慶應義塾大学 </a:t>
            </a:r>
            <a:r>
              <a:rPr lang="en-US" altLang="ja-JP" sz="2400" dirty="0" smtClean="0"/>
              <a:t>SFC </a:t>
            </a:r>
            <a:r>
              <a:rPr lang="ja-JP" altLang="en-US" sz="2400" dirty="0" smtClean="0"/>
              <a:t>客員研究員</a:t>
            </a:r>
            <a:endParaRPr lang="en-US" altLang="ja-JP" sz="2400" dirty="0" smtClean="0"/>
          </a:p>
          <a:p>
            <a:pPr marL="0" indent="0">
              <a:buNone/>
            </a:pPr>
            <a:r>
              <a:rPr lang="en-US" altLang="ja-JP" sz="2400" dirty="0" smtClean="0"/>
              <a:t>2016 -  </a:t>
            </a:r>
            <a:r>
              <a:rPr lang="ja-JP" altLang="en-US" sz="2400" dirty="0" smtClean="0"/>
              <a:t>現在  </a:t>
            </a:r>
            <a:r>
              <a:rPr lang="en-US" altLang="ja-JP" sz="2400" dirty="0" smtClean="0"/>
              <a:t>: </a:t>
            </a:r>
            <a:r>
              <a:rPr lang="ja-JP" altLang="en-US" sz="2400" dirty="0" smtClean="0"/>
              <a:t>国立循環器病研究センター 客員研究員</a:t>
            </a:r>
            <a:endParaRPr lang="en-US" altLang="ja-JP" sz="2400" dirty="0" smtClean="0"/>
          </a:p>
          <a:p>
            <a:pPr marL="0" indent="0">
              <a:buNone/>
            </a:pPr>
            <a:r>
              <a:rPr lang="en-US" altLang="ja-JP" sz="2400" dirty="0" smtClean="0"/>
              <a:t>2015 -  </a:t>
            </a:r>
            <a:r>
              <a:rPr lang="ja-JP" altLang="en-US" sz="2400" dirty="0" smtClean="0"/>
              <a:t>現在  </a:t>
            </a:r>
            <a:r>
              <a:rPr lang="en-US" altLang="ja-JP" sz="2400" dirty="0" smtClean="0"/>
              <a:t>: </a:t>
            </a:r>
            <a:r>
              <a:rPr lang="ja-JP" altLang="en-US" sz="2400" dirty="0" smtClean="0"/>
              <a:t>理化学研究所 客員研究員</a:t>
            </a:r>
            <a:endParaRPr lang="en-US" altLang="ja-JP" sz="2400" dirty="0" smtClean="0"/>
          </a:p>
          <a:p>
            <a:pPr marL="0" indent="0">
              <a:buNone/>
            </a:pPr>
            <a:r>
              <a:rPr lang="en-US" altLang="ja-JP" sz="2400" b="1" dirty="0" smtClean="0"/>
              <a:t>2015 – 2017 : </a:t>
            </a:r>
            <a:r>
              <a:rPr lang="ja-JP" altLang="en-US" sz="2400" b="1" dirty="0" smtClean="0"/>
              <a:t>立命館大学 講師</a:t>
            </a:r>
            <a:r>
              <a:rPr lang="en-US" altLang="ja-JP" sz="2400" b="1" dirty="0" smtClean="0"/>
              <a:t> </a:t>
            </a:r>
            <a:endParaRPr kumimoji="1" lang="en-US" altLang="ja-JP" sz="2400" b="1" dirty="0" smtClean="0"/>
          </a:p>
          <a:p>
            <a:pPr marL="0" indent="0">
              <a:buNone/>
            </a:pPr>
            <a:r>
              <a:rPr lang="en-US" altLang="ja-JP" sz="2400" dirty="0" smtClean="0"/>
              <a:t>2013 – 2016 : </a:t>
            </a:r>
            <a:r>
              <a:rPr lang="ja-JP" altLang="en-US" sz="2400" dirty="0" smtClean="0"/>
              <a:t>北海道大学 客員准教授</a:t>
            </a:r>
            <a:endParaRPr kumimoji="1" lang="en-US" altLang="ja-JP" sz="2400" dirty="0" smtClean="0"/>
          </a:p>
          <a:p>
            <a:pPr marL="0" indent="0">
              <a:buNone/>
            </a:pPr>
            <a:r>
              <a:rPr lang="en-US" altLang="ja-JP" sz="2400" b="1" dirty="0" smtClean="0"/>
              <a:t>2009 – 2015 : </a:t>
            </a:r>
            <a:r>
              <a:rPr lang="ja-JP" altLang="en-US" sz="2400" b="1" dirty="0" smtClean="0"/>
              <a:t>理化学研究所 研究員</a:t>
            </a:r>
            <a:endParaRPr lang="en-US" altLang="ja-JP" sz="2400" b="1" dirty="0" smtClean="0"/>
          </a:p>
          <a:p>
            <a:pPr marL="0" indent="0">
              <a:buNone/>
            </a:pPr>
            <a:r>
              <a:rPr lang="en-US" altLang="ja-JP" sz="2400" b="1" dirty="0" smtClean="0"/>
              <a:t>2004 </a:t>
            </a:r>
            <a:r>
              <a:rPr lang="en-US" altLang="ja-JP" sz="2400" b="1" dirty="0"/>
              <a:t>– </a:t>
            </a:r>
            <a:r>
              <a:rPr lang="en-US" altLang="ja-JP" sz="2400" b="1" dirty="0" smtClean="0"/>
              <a:t>2009 : </a:t>
            </a:r>
            <a:r>
              <a:rPr lang="ja-JP" altLang="en-US" sz="2400" b="1" dirty="0" smtClean="0"/>
              <a:t>東京大学 修士</a:t>
            </a:r>
            <a:r>
              <a:rPr lang="en-US" altLang="ja-JP" sz="2400" b="1" dirty="0"/>
              <a:t>/</a:t>
            </a:r>
            <a:r>
              <a:rPr lang="ja-JP" altLang="en-US" sz="2400" b="1" dirty="0" smtClean="0"/>
              <a:t>博士</a:t>
            </a:r>
            <a:endParaRPr lang="en-US" altLang="ja-JP" sz="2400" b="1" dirty="0" smtClean="0"/>
          </a:p>
          <a:p>
            <a:pPr marL="0" indent="0">
              <a:buNone/>
            </a:pPr>
            <a:r>
              <a:rPr lang="en-US" altLang="ja-JP" sz="2400" b="1" dirty="0" smtClean="0"/>
              <a:t>2000</a:t>
            </a:r>
            <a:r>
              <a:rPr lang="en-US" altLang="ja-JP" sz="2400" b="1" dirty="0"/>
              <a:t> – 2009 : </a:t>
            </a:r>
            <a:r>
              <a:rPr lang="ja-JP" altLang="en-US" sz="2400" b="1" dirty="0" smtClean="0"/>
              <a:t>東京工業大学 学士</a:t>
            </a:r>
            <a:endParaRPr lang="en-US" altLang="ja-JP" sz="2400" b="1" dirty="0" smtClean="0"/>
          </a:p>
          <a:p>
            <a:pPr marL="0" indent="0">
              <a:buNone/>
            </a:pPr>
            <a:endParaRPr lang="en-US" altLang="ja-JP" sz="2400" b="1" dirty="0" smtClean="0"/>
          </a:p>
          <a:p>
            <a:pPr marL="0" indent="0">
              <a:buNone/>
            </a:pPr>
            <a:endParaRPr kumimoji="1" lang="ja-JP" altLang="en-US" sz="2400" dirty="0"/>
          </a:p>
        </p:txBody>
      </p:sp>
    </p:spTree>
    <p:extLst>
      <p:ext uri="{BB962C8B-B14F-4D97-AF65-F5344CB8AC3E}">
        <p14:creationId xmlns:p14="http://schemas.microsoft.com/office/powerpoint/2010/main" val="43388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smtClean="0"/>
              <a:t>画像の</a:t>
            </a:r>
            <a:r>
              <a:rPr lang="ja-JP" altLang="en-US" sz="3600" b="1" dirty="0"/>
              <a:t>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r>
                  <a:rPr lang="ja-JP" altLang="en-US" sz="2000" dirty="0" smtClean="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smtClean="0"/>
                  <a:t> </a:t>
                </a:r>
                <a:r>
                  <a:rPr lang="ja-JP" altLang="en-US" sz="2000" dirty="0" smtClean="0"/>
                  <a:t>の近傍領域 </a:t>
                </a:r>
                <a:r>
                  <a:rPr lang="en-US" altLang="ja-JP" sz="2000" dirty="0" smtClean="0"/>
                  <a:t>(</a:t>
                </a:r>
                <a:r>
                  <a:rPr lang="ja-JP" altLang="en-US" sz="2000" dirty="0"/>
                  <a:t>窓サイズ</a:t>
                </a:r>
                <a:r>
                  <a:rPr lang="en-US" altLang="ja-JP" sz="2000" dirty="0" smtClean="0"/>
                  <a:t>w=16</a:t>
                </a:r>
                <a:r>
                  <a:rPr lang="ja-JP" altLang="en-US" sz="2000" dirty="0" smtClean="0"/>
                  <a:t>など</a:t>
                </a:r>
                <a:r>
                  <a:rPr lang="en-US" altLang="ja-JP" sz="2000" dirty="0" smtClean="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smtClean="0"/>
                  <a:t>のベクトル表現 </a:t>
                </a:r>
                <a:endParaRPr kumimoji="1" lang="en-US" altLang="ja-JP" sz="2000" dirty="0" smtClean="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t>に最も似た </a:t>
                </a:r>
                <a:r>
                  <a:rPr lang="en-US" altLang="ja-JP" sz="2000" i="1" dirty="0" smtClean="0"/>
                  <a:t>Z </a:t>
                </a:r>
                <a:r>
                  <a:rPr lang="ja-JP" altLang="en-US" sz="2000" dirty="0" smtClean="0"/>
                  <a:t>内のパッチ</a:t>
                </a:r>
                <a:endParaRPr lang="en-US" altLang="ja-JP" sz="2000" dirty="0" smtClean="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smtClean="0"/>
                  <a:t> </a:t>
                </a:r>
                <a:r>
                  <a:rPr lang="en-US" altLang="ja-JP" sz="2000" dirty="0" smtClean="0"/>
                  <a:t>: </a:t>
                </a:r>
                <a:r>
                  <a:rPr lang="ja-JP" altLang="en-US" sz="2000" dirty="0" smtClean="0"/>
                  <a:t>出力画像の一部分</a:t>
                </a:r>
                <a:r>
                  <a:rPr lang="ja-JP" altLang="en-US" sz="1800" dirty="0" smtClean="0"/>
                  <a:t>（論文では縦横ともに</a:t>
                </a:r>
                <a:r>
                  <a:rPr lang="en-US" altLang="ja-JP" sz="1800" dirty="0" smtClean="0"/>
                  <a:t>w/4 </a:t>
                </a:r>
                <a:r>
                  <a:rPr lang="ja-JP" altLang="en-US" sz="1800" dirty="0" smtClean="0"/>
                  <a:t>間隔で</a:t>
                </a:r>
                <a:r>
                  <a:rPr lang="ja-JP" altLang="en-US" sz="1800" dirty="0"/>
                  <a:t>サンプル</a:t>
                </a:r>
                <a:r>
                  <a:rPr lang="ja-JP" altLang="en-US" sz="1800" dirty="0" smtClean="0"/>
                  <a:t>した画素群）</a:t>
                </a:r>
                <a:r>
                  <a:rPr lang="en-US" altLang="ja-JP" sz="1800" dirty="0" smtClean="0"/>
                  <a:t> </a:t>
                </a:r>
                <a:r>
                  <a:rPr lang="en-US" altLang="ja-JP" sz="2000" dirty="0" smtClean="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3"/>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endParaRPr lang="ja-JP" altLang="en-US" sz="2400" dirty="0"/>
          </a:p>
        </p:txBody>
      </p:sp>
      <p:pic>
        <p:nvPicPr>
          <p:cNvPr id="5" name="図 4"/>
          <p:cNvPicPr>
            <a:picLocks noChangeAspect="1"/>
          </p:cNvPicPr>
          <p:nvPr/>
        </p:nvPicPr>
        <p:blipFill>
          <a:blip r:embed="rId4"/>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smtClean="0"/>
              <a:t>Z</a:t>
            </a:r>
            <a:r>
              <a:rPr lang="en-US" altLang="ja-JP" sz="2000" dirty="0" smtClean="0"/>
              <a:t>:</a:t>
            </a:r>
            <a:r>
              <a:rPr lang="ja-JP" altLang="en-US" sz="2000" dirty="0" smtClean="0"/>
              <a:t>入力画像</a:t>
            </a:r>
            <a:endParaRPr lang="ja-JP" altLang="en-US" sz="2000" dirty="0"/>
          </a:p>
        </p:txBody>
      </p:sp>
      <p:sp>
        <p:nvSpPr>
          <p:cNvPr id="7" name="正方形/長方形 6"/>
          <p:cNvSpPr/>
          <p:nvPr/>
        </p:nvSpPr>
        <p:spPr>
          <a:xfrm>
            <a:off x="4450777" y="1023647"/>
            <a:ext cx="1644425" cy="307777"/>
          </a:xfrm>
          <a:prstGeom prst="rect">
            <a:avLst/>
          </a:prstGeom>
        </p:spPr>
        <p:txBody>
          <a:bodyPr wrap="none">
            <a:spAutoFit/>
          </a:bodyPr>
          <a:lstStyle/>
          <a:p>
            <a:r>
              <a:rPr lang="en-US" altLang="ja-JP" sz="1400" dirty="0" smtClean="0"/>
              <a:t>[</a:t>
            </a:r>
            <a:r>
              <a:rPr lang="en-US" altLang="ja-JP" sz="1400" dirty="0" err="1" smtClean="0"/>
              <a:t>Kwatra</a:t>
            </a:r>
            <a:r>
              <a:rPr lang="en-US" altLang="ja-JP" sz="1400" dirty="0" smtClean="0"/>
              <a:t> et al. 2005] </a:t>
            </a:r>
            <a:endParaRPr lang="ja-JP" altLang="en-US" sz="1400" dirty="0"/>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smtClean="0"/>
              <a:t>X</a:t>
            </a:r>
            <a:r>
              <a:rPr lang="en-US" altLang="ja-JP" sz="2400" dirty="0" smtClean="0"/>
              <a:t> : </a:t>
            </a:r>
            <a:r>
              <a:rPr lang="ja-JP" altLang="en-US" sz="2400" dirty="0" smtClean="0"/>
              <a:t>合成画像</a:t>
            </a:r>
            <a:r>
              <a:rPr lang="en-US" altLang="ja-JP" sz="2400" dirty="0" smtClean="0"/>
              <a:t>(</a:t>
            </a:r>
            <a:r>
              <a:rPr lang="ja-JP" altLang="en-US" sz="2400" dirty="0" smtClean="0"/>
              <a:t>出力</a:t>
            </a:r>
            <a:r>
              <a:rPr lang="en-US" altLang="ja-JP" sz="2400" dirty="0" smtClean="0"/>
              <a:t>)</a:t>
            </a:r>
            <a:endParaRPr lang="ja-JP" altLang="en-US" sz="24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6748636" y="1465944"/>
                <a:ext cx="5138564" cy="43978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ja-JP" altLang="en-US" sz="2400" dirty="0" smtClean="0"/>
                  <a:t>入力 </a:t>
                </a:r>
                <a:r>
                  <a:rPr lang="en-US" altLang="ja-JP" sz="2400" dirty="0" smtClean="0"/>
                  <a:t>: </a:t>
                </a:r>
                <a:r>
                  <a:rPr lang="ja-JP" altLang="en-US" sz="2400" dirty="0" smtClean="0"/>
                  <a:t>サンプル画像 </a:t>
                </a:r>
                <a:r>
                  <a:rPr lang="en-US" altLang="ja-JP" sz="2400" dirty="0" smtClean="0"/>
                  <a:t>Z </a:t>
                </a:r>
              </a:p>
              <a:p>
                <a:pPr marL="0" indent="0">
                  <a:lnSpc>
                    <a:spcPct val="110000"/>
                  </a:lnSpc>
                  <a:spcBef>
                    <a:spcPts val="600"/>
                  </a:spcBef>
                  <a:buFont typeface="Arial" panose="020B0604020202020204" pitchFamily="34" charset="0"/>
                  <a:buNone/>
                </a:pPr>
                <a:r>
                  <a:rPr lang="ja-JP" altLang="en-US" sz="2400" dirty="0" smtClean="0"/>
                  <a:t>出力 </a:t>
                </a:r>
                <a:r>
                  <a:rPr lang="en-US" altLang="ja-JP" sz="2400" dirty="0" smtClean="0"/>
                  <a:t>: </a:t>
                </a:r>
                <a:r>
                  <a:rPr lang="ja-JP" altLang="en-US" sz="2400" dirty="0" smtClean="0"/>
                  <a:t>合成画像 </a:t>
                </a:r>
                <a:r>
                  <a:rPr lang="en-US" altLang="ja-JP" sz="2400" dirty="0" smtClean="0"/>
                  <a:t>X</a:t>
                </a:r>
              </a:p>
              <a:p>
                <a:pPr marL="0" indent="0">
                  <a:lnSpc>
                    <a:spcPct val="110000"/>
                  </a:lnSpc>
                  <a:spcBef>
                    <a:spcPts val="600"/>
                  </a:spcBef>
                  <a:buFont typeface="Arial" panose="020B0604020202020204" pitchFamily="34" charset="0"/>
                  <a:buNone/>
                </a:pPr>
                <a:endParaRPr lang="en-US" altLang="ja-JP" sz="1400" dirty="0" smtClean="0"/>
              </a:p>
              <a:p>
                <a:pPr marL="457200" indent="-457200">
                  <a:lnSpc>
                    <a:spcPct val="110000"/>
                  </a:lnSpc>
                  <a:spcBef>
                    <a:spcPts val="600"/>
                  </a:spcBef>
                  <a:buFont typeface="Arial" panose="020B0604020202020204" pitchFamily="34" charset="0"/>
                  <a:buAutoNum type="arabicPeriod"/>
                </a:pPr>
                <a:r>
                  <a:rPr lang="en-US" altLang="ja-JP" sz="2400" dirty="0" smtClean="0"/>
                  <a:t>X</a:t>
                </a:r>
                <a:r>
                  <a:rPr lang="ja-JP" altLang="en-US" sz="2400" dirty="0" smtClean="0"/>
                  <a:t>を乱数で初期化</a:t>
                </a:r>
                <a:endParaRPr lang="en-US" altLang="ja-JP" sz="2400" dirty="0" smtClean="0"/>
              </a:p>
              <a:p>
                <a:pPr marL="457200" indent="-457200">
                  <a:lnSpc>
                    <a:spcPct val="110000"/>
                  </a:lnSpc>
                  <a:spcBef>
                    <a:spcPts val="600"/>
                  </a:spcBef>
                  <a:buFont typeface="Arial" panose="020B0604020202020204" pitchFamily="34" charset="0"/>
                  <a:buAutoNum type="arabicPeriod"/>
                </a:pPr>
                <a:r>
                  <a:rPr lang="ja-JP" altLang="en-US" sz="2400" dirty="0" smtClean="0"/>
                  <a:t>収束まで以下を繰り返す</a:t>
                </a:r>
                <a:endParaRPr lang="en-US" altLang="ja-JP" sz="2400" dirty="0" smtClean="0"/>
              </a:p>
              <a:p>
                <a:pPr marL="457200" lvl="1" indent="0">
                  <a:lnSpc>
                    <a:spcPct val="110000"/>
                  </a:lnSpc>
                  <a:spcBef>
                    <a:spcPts val="600"/>
                  </a:spcBef>
                  <a:buNone/>
                </a:pPr>
                <a:r>
                  <a:rPr lang="en-US" altLang="ja-JP" sz="2000" b="1" dirty="0" smtClean="0"/>
                  <a:t>2-1.</a:t>
                </a:r>
                <a:r>
                  <a:rPr lang="ja-JP" altLang="en-US" sz="2000" b="1" dirty="0"/>
                  <a:t> </a:t>
                </a:r>
                <a:r>
                  <a:rPr lang="ja-JP" altLang="en-US" sz="2000" b="1" dirty="0" smtClean="0"/>
                  <a:t>任意の画素</a:t>
                </a:r>
                <a:r>
                  <a:rPr lang="en-US" altLang="ja-JP" sz="2000" b="1" dirty="0" smtClean="0"/>
                  <a:t> </a:t>
                </a:r>
                <a14:m>
                  <m:oMath xmlns:m="http://schemas.openxmlformats.org/officeDocument/2006/math">
                    <m:r>
                      <a:rPr lang="en-US" altLang="ja-JP" sz="2000" b="1" i="1" smtClean="0">
                        <a:latin typeface="Cambria Math" panose="02040503050406030204" pitchFamily="18" charset="0"/>
                      </a:rPr>
                      <m:t>𝒑</m:t>
                    </m:r>
                    <m:r>
                      <a:rPr lang="en-US" altLang="ja-JP" sz="2000" b="1" i="1" smtClean="0">
                        <a:latin typeface="Cambria Math" panose="02040503050406030204" pitchFamily="18" charset="0"/>
                      </a:rPr>
                      <m:t>∈</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𝑿</m:t>
                        </m:r>
                      </m:e>
                      <m:sup>
                        <m:r>
                          <a:rPr lang="en-US" altLang="ja-JP" sz="2000" b="1" i="1">
                            <a:latin typeface="Cambria Math" panose="02040503050406030204" pitchFamily="18" charset="0"/>
                          </a:rPr>
                          <m:t>∗</m:t>
                        </m:r>
                      </m:sup>
                    </m:sSup>
                  </m:oMath>
                </a14:m>
                <a:r>
                  <a:rPr lang="ja-JP" altLang="en-US" sz="2000" b="1" dirty="0" smtClean="0"/>
                  <a:t>について，</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𝒑</m:t>
                        </m:r>
                      </m:sub>
                    </m:sSub>
                  </m:oMath>
                </a14:m>
                <a:r>
                  <a:rPr lang="ja-JP" altLang="en-US" sz="2000" b="1" dirty="0" smtClean="0"/>
                  <a:t>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1" i="1">
                            <a:latin typeface="Cambria Math" panose="02040503050406030204" pitchFamily="18" charset="0"/>
                          </a:rPr>
                          <m:t>𝒑</m:t>
                        </m:r>
                      </m:sub>
                    </m:sSub>
                  </m:oMath>
                </a14:m>
                <a:r>
                  <a:rPr lang="ja-JP" altLang="en-US" sz="2000" b="1" dirty="0" smtClean="0"/>
                  <a:t>を検索</a:t>
                </a:r>
                <a:endParaRPr lang="en-US" altLang="ja-JP" sz="2000" b="1" dirty="0" smtClean="0"/>
              </a:p>
              <a:p>
                <a:pPr marL="457200" lvl="1" indent="0">
                  <a:lnSpc>
                    <a:spcPct val="110000"/>
                  </a:lnSpc>
                  <a:spcBef>
                    <a:spcPts val="600"/>
                  </a:spcBef>
                  <a:buNone/>
                </a:pPr>
                <a:r>
                  <a:rPr lang="en-US" altLang="ja-JP" sz="2000" b="1" dirty="0" smtClean="0"/>
                  <a:t>2-2. </a:t>
                </a:r>
                <a:r>
                  <a:rPr lang="ja-JP" altLang="en-US" sz="2000" b="1" dirty="0"/>
                  <a:t>発見</a:t>
                </a:r>
                <a:r>
                  <a:rPr lang="ja-JP" altLang="en-US" sz="2000" b="1" dirty="0" smtClean="0"/>
                  <a:t>したパッチ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b="1" i="1">
                            <a:latin typeface="Cambria Math" panose="02040503050406030204" pitchFamily="18" charset="0"/>
                          </a:rPr>
                          <m:t>𝒑</m:t>
                        </m:r>
                      </m:sub>
                    </m:sSub>
                    <m:r>
                      <a:rPr lang="ja-JP" altLang="en-US" sz="2000" b="1" i="1">
                        <a:latin typeface="Cambria Math" panose="02040503050406030204" pitchFamily="18" charset="0"/>
                      </a:rPr>
                      <m:t>を</m:t>
                    </m:r>
                  </m:oMath>
                </a14:m>
                <a:r>
                  <a:rPr lang="en-US" altLang="ja-JP" sz="2000" b="1" dirty="0" smtClean="0"/>
                  <a:t>X</a:t>
                </a:r>
                <a:r>
                  <a:rPr lang="ja-JP" altLang="en-US" sz="2000" b="1" dirty="0" smtClean="0"/>
                  <a:t>にコピー</a:t>
                </a:r>
                <a:endParaRPr lang="en-US" altLang="ja-JP" sz="2000" b="1" dirty="0" smtClean="0"/>
              </a:p>
              <a:p>
                <a:pPr marL="457200" lvl="1" indent="0">
                  <a:lnSpc>
                    <a:spcPct val="110000"/>
                  </a:lnSpc>
                  <a:spcBef>
                    <a:spcPts val="600"/>
                  </a:spcBef>
                  <a:buNone/>
                </a:pPr>
                <a:r>
                  <a:rPr lang="en-US" altLang="ja-JP" sz="2000" dirty="0" smtClean="0"/>
                  <a:t>※</a:t>
                </a:r>
                <a:r>
                  <a:rPr lang="ja-JP" altLang="en-US" sz="2000" dirty="0" smtClean="0"/>
                  <a:t>２つ以上の領域</a:t>
                </a:r>
                <a14:m>
                  <m:oMath xmlns:m="http://schemas.openxmlformats.org/officeDocument/2006/math">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a:latin typeface="Cambria Math" panose="02040503050406030204" pitchFamily="18" charset="0"/>
                          </a:rPr>
                          <m:t>𝑝</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smtClean="0">
                            <a:latin typeface="Cambria Math" panose="02040503050406030204" pitchFamily="18" charset="0"/>
                          </a:rPr>
                          <m:t>𝑞</m:t>
                        </m:r>
                      </m:sub>
                    </m:sSub>
                  </m:oMath>
                </a14:m>
                <a:r>
                  <a:rPr lang="ja-JP" altLang="en-US" sz="2000" dirty="0" smtClean="0"/>
                  <a:t>重なっている画素は平均を撮る</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6748636" y="1465944"/>
                <a:ext cx="5138564" cy="4397828"/>
              </a:xfrm>
              <a:prstGeom prst="rect">
                <a:avLst/>
              </a:prstGeom>
              <a:blipFill rotWithShape="0">
                <a:blip r:embed="rId5"/>
                <a:stretch>
                  <a:fillRect l="-2728" t="-277"/>
                </a:stretch>
              </a:blipFill>
            </p:spPr>
            <p:txBody>
              <a:bodyPr/>
              <a:lstStyle/>
              <a:p>
                <a:r>
                  <a:rPr lang="ja-JP" altLang="en-US">
                    <a:noFill/>
                  </a:rPr>
                  <a:t> </a:t>
                </a:r>
              </a:p>
            </p:txBody>
          </p:sp>
        </mc:Fallback>
      </mc:AlternateContent>
      <p:sp>
        <p:nvSpPr>
          <p:cNvPr id="12" name="正方形/長方形 11"/>
          <p:cNvSpPr/>
          <p:nvPr/>
        </p:nvSpPr>
        <p:spPr>
          <a:xfrm>
            <a:off x="7053106" y="6089134"/>
            <a:ext cx="4560864" cy="646331"/>
          </a:xfrm>
          <a:prstGeom prst="rect">
            <a:avLst/>
          </a:prstGeom>
        </p:spPr>
        <p:txBody>
          <a:bodyPr wrap="none">
            <a:spAutoFit/>
          </a:bodyPr>
          <a:lstStyle/>
          <a:p>
            <a:r>
              <a:rPr lang="en-US" altLang="ja-JP" dirty="0" smtClean="0"/>
              <a:t>※</a:t>
            </a:r>
            <a:r>
              <a:rPr lang="ja-JP" altLang="en-US" dirty="0" smtClean="0"/>
              <a:t>論文では，平均でなく、重み付き平均をとる</a:t>
            </a:r>
            <a:endParaRPr lang="en-US" altLang="ja-JP" dirty="0" smtClean="0"/>
          </a:p>
          <a:p>
            <a:r>
              <a:rPr lang="ja-JP" altLang="en-US" dirty="0" smtClean="0"/>
              <a:t>手法なども議論されている</a:t>
            </a:r>
            <a:endParaRPr lang="ja-JP" altLang="en-US" dirty="0"/>
          </a:p>
        </p:txBody>
      </p:sp>
    </p:spTree>
    <p:extLst>
      <p:ext uri="{BB962C8B-B14F-4D97-AF65-F5344CB8AC3E}">
        <p14:creationId xmlns:p14="http://schemas.microsoft.com/office/powerpoint/2010/main" val="159379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p:cNvSpPr>
            <a:spLocks noGrp="1"/>
          </p:cNvSpPr>
          <p:nvPr>
            <p:ph idx="1"/>
          </p:nvPr>
        </p:nvSpPr>
        <p:spPr>
          <a:xfrm>
            <a:off x="711200" y="448720"/>
            <a:ext cx="11087675" cy="522902"/>
          </a:xfrm>
        </p:spPr>
        <p:txBody>
          <a:bodyPr/>
          <a:lstStyle/>
          <a:p>
            <a:pPr marL="0" indent="0">
              <a:buNone/>
            </a:pPr>
            <a:r>
              <a:rPr kumimoji="1" lang="ja-JP" altLang="en-US" dirty="0" smtClean="0"/>
              <a:t>多重解像度</a:t>
            </a:r>
            <a:r>
              <a:rPr lang="ja-JP" altLang="en-US" dirty="0" smtClean="0"/>
              <a:t>を</a:t>
            </a:r>
            <a:r>
              <a:rPr lang="ja-JP" altLang="en-US" dirty="0"/>
              <a:t>考慮</a:t>
            </a:r>
            <a:r>
              <a:rPr lang="ja-JP" altLang="en-US" dirty="0" smtClean="0"/>
              <a:t>した</a:t>
            </a:r>
            <a:r>
              <a:rPr lang="ja-JP" altLang="en-US" dirty="0"/>
              <a:t>合成</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68" y="2221811"/>
            <a:ext cx="457264" cy="45726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76" y="2221811"/>
            <a:ext cx="457264" cy="457264"/>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187" y="2221811"/>
            <a:ext cx="457264" cy="457264"/>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714" y="3403031"/>
            <a:ext cx="914528" cy="914528"/>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135" y="3403031"/>
            <a:ext cx="914528" cy="914528"/>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2555" y="3403031"/>
            <a:ext cx="914528" cy="914528"/>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1221" y="5203053"/>
            <a:ext cx="1449160" cy="144916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0" y="5203053"/>
            <a:ext cx="1449160" cy="1449160"/>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5239" y="5203053"/>
            <a:ext cx="1449160" cy="1449160"/>
          </a:xfrm>
          <a:prstGeom prst="rect">
            <a:avLst/>
          </a:prstGeom>
        </p:spPr>
      </p:pic>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872" y="5607673"/>
            <a:ext cx="578299" cy="578299"/>
          </a:xfrm>
          <a:prstGeom prst="rect">
            <a:avLst/>
          </a:prstGeom>
        </p:spPr>
      </p:pic>
      <p:pic>
        <p:nvPicPr>
          <p:cNvPr id="34" name="図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4446" y="3763089"/>
            <a:ext cx="289150" cy="289150"/>
          </a:xfrm>
          <a:prstGeom prst="rect">
            <a:avLst/>
          </a:prstGeom>
        </p:spPr>
      </p:pic>
      <p:pic>
        <p:nvPicPr>
          <p:cNvPr id="35" name="図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33170" y="2336485"/>
            <a:ext cx="151702" cy="151702"/>
          </a:xfrm>
          <a:prstGeom prst="rect">
            <a:avLst/>
          </a:prstGeom>
        </p:spPr>
      </p:pic>
      <p:sp>
        <p:nvSpPr>
          <p:cNvPr id="37" name="コンテンツ プレースホルダー 7"/>
          <p:cNvSpPr txBox="1">
            <a:spLocks/>
          </p:cNvSpPr>
          <p:nvPr/>
        </p:nvSpPr>
        <p:spPr>
          <a:xfrm>
            <a:off x="3693822" y="1915549"/>
            <a:ext cx="1599941" cy="3517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乱数初期化</a:t>
            </a:r>
            <a:endParaRPr lang="ja-JP" altLang="en-US" sz="2000" dirty="0"/>
          </a:p>
        </p:txBody>
      </p:sp>
      <p:sp>
        <p:nvSpPr>
          <p:cNvPr id="38" name="コンテンツ プレースホルダー 7"/>
          <p:cNvSpPr txBox="1">
            <a:spLocks/>
          </p:cNvSpPr>
          <p:nvPr/>
        </p:nvSpPr>
        <p:spPr>
          <a:xfrm>
            <a:off x="833202" y="1980090"/>
            <a:ext cx="1347555" cy="52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サンプル</a:t>
            </a:r>
            <a:endParaRPr lang="ja-JP" altLang="en-US" sz="2000" dirty="0"/>
          </a:p>
        </p:txBody>
      </p:sp>
      <p:sp>
        <p:nvSpPr>
          <p:cNvPr id="39" name="右矢印 38"/>
          <p:cNvSpPr/>
          <p:nvPr/>
        </p:nvSpPr>
        <p:spPr>
          <a:xfrm>
            <a:off x="5292805"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コンテンツ プレースホルダー 7"/>
          <p:cNvSpPr txBox="1">
            <a:spLocks/>
          </p:cNvSpPr>
          <p:nvPr/>
        </p:nvSpPr>
        <p:spPr>
          <a:xfrm>
            <a:off x="7092071" y="1937002"/>
            <a:ext cx="1242328"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逐次</a:t>
            </a:r>
            <a:r>
              <a:rPr lang="ja-JP" altLang="en-US" sz="2000" dirty="0"/>
              <a:t>計算</a:t>
            </a:r>
          </a:p>
        </p:txBody>
      </p:sp>
      <p:sp>
        <p:nvSpPr>
          <p:cNvPr id="41" name="右矢印 40"/>
          <p:cNvSpPr/>
          <p:nvPr/>
        </p:nvSpPr>
        <p:spPr>
          <a:xfrm>
            <a:off x="7584508" y="1276020"/>
            <a:ext cx="483982" cy="365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7374813"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160" y="2199790"/>
            <a:ext cx="457264" cy="457264"/>
          </a:xfrm>
          <a:prstGeom prst="rect">
            <a:avLst/>
          </a:prstGeom>
        </p:spPr>
      </p:pic>
      <p:sp>
        <p:nvSpPr>
          <p:cNvPr id="45" name="右矢印 44"/>
          <p:cNvSpPr/>
          <p:nvPr/>
        </p:nvSpPr>
        <p:spPr>
          <a:xfrm>
            <a:off x="9456821"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764" y="3411501"/>
            <a:ext cx="906057" cy="906057"/>
          </a:xfrm>
          <a:prstGeom prst="rect">
            <a:avLst/>
          </a:prstGeom>
        </p:spPr>
      </p:pic>
      <p:pic>
        <p:nvPicPr>
          <p:cNvPr id="47" name="図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212" y="5203053"/>
            <a:ext cx="1449160" cy="1449160"/>
          </a:xfrm>
          <a:prstGeom prst="rect">
            <a:avLst/>
          </a:prstGeom>
        </p:spPr>
      </p:pic>
      <p:sp>
        <p:nvSpPr>
          <p:cNvPr id="48" name="右矢印 47"/>
          <p:cNvSpPr/>
          <p:nvPr/>
        </p:nvSpPr>
        <p:spPr>
          <a:xfrm>
            <a:off x="5292805"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a:off x="737481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945400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5292805"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737481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945400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stCxn id="16" idx="2"/>
            <a:endCxn id="46" idx="0"/>
          </p:cNvCxnSpPr>
          <p:nvPr/>
        </p:nvCxnSpPr>
        <p:spPr>
          <a:xfrm rot="5400000">
            <a:off x="7250593" y="-77725"/>
            <a:ext cx="732426" cy="6246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コンテンツ プレースホルダー 7"/>
          <p:cNvSpPr txBox="1">
            <a:spLocks/>
          </p:cNvSpPr>
          <p:nvPr/>
        </p:nvSpPr>
        <p:spPr>
          <a:xfrm>
            <a:off x="6956806" y="2771800"/>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cxnSp>
        <p:nvCxnSpPr>
          <p:cNvPr id="59" name="カギ線コネクタ 58"/>
          <p:cNvCxnSpPr>
            <a:stCxn id="20" idx="2"/>
            <a:endCxn id="47" idx="0"/>
          </p:cNvCxnSpPr>
          <p:nvPr/>
        </p:nvCxnSpPr>
        <p:spPr>
          <a:xfrm rot="5400000">
            <a:off x="7174059" y="1637293"/>
            <a:ext cx="885494" cy="62460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コンテンツ プレースホルダー 7"/>
          <p:cNvSpPr txBox="1">
            <a:spLocks/>
          </p:cNvSpPr>
          <p:nvPr/>
        </p:nvSpPr>
        <p:spPr>
          <a:xfrm>
            <a:off x="6956806" y="4522222"/>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smtClean="0"/>
              <a:t>Up sampling</a:t>
            </a:r>
            <a:endParaRPr lang="ja-JP" altLang="en-US" sz="2000" dirty="0"/>
          </a:p>
        </p:txBody>
      </p:sp>
    </p:spTree>
    <p:extLst>
      <p:ext uri="{BB962C8B-B14F-4D97-AF65-F5344CB8AC3E}">
        <p14:creationId xmlns:p14="http://schemas.microsoft.com/office/powerpoint/2010/main" val="3549602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5771548"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5771548"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5"/>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5" name="正方形/長方形 14"/>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6"/>
                <a:stretch>
                  <a:fillRect l="-1384" t="-1765" b="-10588"/>
                </a:stretch>
              </a:blipFill>
            </p:spPr>
            <p:txBody>
              <a:bodyPr/>
              <a:lstStyle/>
              <a:p>
                <a:r>
                  <a:rPr lang="ja-JP" altLang="en-US">
                    <a:noFill/>
                  </a:rPr>
                  <a:t> </a:t>
                </a:r>
              </a:p>
            </p:txBody>
          </p:sp>
        </mc:Fallback>
      </mc:AlternateContent>
      <p:sp>
        <p:nvSpPr>
          <p:cNvPr id="16" name="正方形/長方形 15"/>
          <p:cNvSpPr/>
          <p:nvPr/>
        </p:nvSpPr>
        <p:spPr>
          <a:xfrm>
            <a:off x="933856" y="2898843"/>
            <a:ext cx="1488332" cy="14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smtClean="0"/>
              <a:t>Z</a:t>
            </a:r>
            <a:endParaRPr kumimoji="1" lang="ja-JP" altLang="en-US" dirty="0"/>
          </a:p>
        </p:txBody>
      </p:sp>
      <p:sp>
        <p:nvSpPr>
          <p:cNvPr id="17" name="正方形/長方形 16"/>
          <p:cNvSpPr/>
          <p:nvPr/>
        </p:nvSpPr>
        <p:spPr>
          <a:xfrm>
            <a:off x="3180944" y="3044757"/>
            <a:ext cx="1147865" cy="114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600" dirty="0"/>
              <a:t>X</a:t>
            </a:r>
            <a:endParaRPr kumimoji="1" lang="ja-JP" altLang="en-US" dirty="0"/>
          </a:p>
        </p:txBody>
      </p:sp>
      <p:sp>
        <p:nvSpPr>
          <p:cNvPr id="18" name="右矢印 17"/>
          <p:cNvSpPr/>
          <p:nvPr/>
        </p:nvSpPr>
        <p:spPr>
          <a:xfrm>
            <a:off x="2548647" y="3132305"/>
            <a:ext cx="544749" cy="89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24816" y="5000016"/>
            <a:ext cx="4924231" cy="70788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Z</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から画像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を合成する問題を考える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上記論文は，画像縮小への応用を紹介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7427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829897"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829897"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smtClean="0"/>
              <a:t>画像の最適化</a:t>
            </a:r>
            <a:r>
              <a:rPr lang="en-US" altLang="ja-JP" sz="3600" b="1" dirty="0" smtClean="0"/>
              <a:t/>
            </a:r>
            <a:br>
              <a:rPr lang="en-US" altLang="ja-JP" sz="3600" b="1" dirty="0" smtClean="0"/>
            </a:br>
            <a:r>
              <a:rPr lang="ja-JP" altLang="en-US" sz="3100" dirty="0" smtClean="0"/>
              <a:t>双方向の類似度</a:t>
            </a:r>
            <a:endParaRPr kumimoji="1" lang="ja-JP" altLang="en-US" sz="3100" dirty="0"/>
          </a:p>
        </p:txBody>
      </p:sp>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2188723"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smtClean="0">
                              <a:latin typeface="Cambria Math" panose="02040503050406030204" pitchFamily="18" charset="0"/>
                            </a:rPr>
                          </m:ctrlPr>
                        </m:naryPr>
                        <m:sub>
                          <m:r>
                            <a:rPr lang="en-US" altLang="ja-JP" b="0" i="1" smtClean="0">
                              <a:latin typeface="Cambria Math" panose="02040503050406030204" pitchFamily="18" charset="0"/>
                            </a:rPr>
                            <m:t>𝑞</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𝑍</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b="0" i="1" smtClean="0">
                                      <a:latin typeface="Cambria Math" panose="02040503050406030204" pitchFamily="18" charset="0"/>
                                    </a:rPr>
                                    <m:t>𝑞</m:t>
                                  </m:r>
                                </m:sub>
                              </m:sSub>
                              <m:r>
                                <a:rPr lang="en-US" altLang="ja-JP" b="1" i="1"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b="1" i="1" smtClean="0">
                                      <a:latin typeface="Cambria Math" panose="02040503050406030204" pitchFamily="18" charset="0"/>
                                    </a:rPr>
                                    <m:t>𝒒</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2188723"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smtClean="0"/>
              <a:t>Simakov</a:t>
            </a:r>
            <a:r>
              <a:rPr lang="en-US" altLang="ja-JP" sz="2000" dirty="0"/>
              <a:t> et al. Summarizing Visual Data Using Bidirectional </a:t>
            </a:r>
            <a:r>
              <a:rPr lang="en-US" altLang="ja-JP" sz="2000" dirty="0" smtClean="0"/>
              <a:t>Similarity, CVPR 08.</a:t>
            </a:r>
          </a:p>
          <a:p>
            <a:r>
              <a:rPr lang="en-US" altLang="ja-JP" sz="2000" dirty="0" smtClean="0"/>
              <a:t>Wei</a:t>
            </a:r>
            <a:r>
              <a:rPr lang="ja-JP" altLang="en-US" sz="2000" dirty="0" smtClean="0"/>
              <a:t> </a:t>
            </a:r>
            <a:r>
              <a:rPr lang="en-US" altLang="ja-JP" sz="2000" dirty="0"/>
              <a:t>et al. Inverse texture </a:t>
            </a:r>
            <a:r>
              <a:rPr lang="en-US" altLang="ja-JP" sz="2000" dirty="0" smtClean="0"/>
              <a:t>synthesis, SIGGRAPH 08.</a:t>
            </a:r>
            <a:endParaRPr lang="ja-JP" altLang="en-US" sz="2000" dirty="0"/>
          </a:p>
        </p:txBody>
      </p:sp>
      <p:pic>
        <p:nvPicPr>
          <p:cNvPr id="5" name="図 4"/>
          <p:cNvPicPr>
            <a:picLocks noChangeAspect="1"/>
          </p:cNvPicPr>
          <p:nvPr/>
        </p:nvPicPr>
        <p:blipFill>
          <a:blip r:embed="rId5"/>
          <a:stretch>
            <a:fillRect/>
          </a:stretch>
        </p:blipFill>
        <p:spPr>
          <a:xfrm>
            <a:off x="2641869" y="2809837"/>
            <a:ext cx="3885389" cy="2277878"/>
          </a:xfrm>
          <a:prstGeom prst="rect">
            <a:avLst/>
          </a:prstGeom>
        </p:spPr>
      </p:pic>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6014740" y="1719018"/>
                <a:ext cx="1961942" cy="109227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altLang="ja-JP" sz="4000" i="1" smtClean="0">
                          <a:latin typeface="Cambria Math" panose="02040503050406030204" pitchFamily="18" charset="0"/>
                        </a:rPr>
                        <m:t>+</m:t>
                      </m:r>
                    </m:oMath>
                  </m:oMathPara>
                </a14:m>
                <a:endParaRPr lang="ja-JP" altLang="en-US" sz="4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6014740" y="1719018"/>
                <a:ext cx="1961942" cy="1092276"/>
              </a:xfrm>
              <a:prstGeom prst="rect">
                <a:avLst/>
              </a:prstGeom>
              <a:blipFill rotWithShape="0">
                <a:blip r:embed="rId7"/>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8"/>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702341" y="5214026"/>
                <a:ext cx="5272391" cy="1066959"/>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Input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0" i="1" smtClean="0">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𝒒</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画像内から探し，そこへ</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i="1">
                            <a:latin typeface="Cambria Math" panose="02040503050406030204" pitchFamily="18" charset="0"/>
                          </a:rPr>
                          <m:t>𝑞</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満遍なく入力画像が使われる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702341" y="5214026"/>
                <a:ext cx="5272391" cy="1066959"/>
              </a:xfrm>
              <a:prstGeom prst="rect">
                <a:avLst/>
              </a:prstGeom>
              <a:blipFill rotWithShape="0">
                <a:blip r:embed="rId9"/>
                <a:stretch>
                  <a:fillRect l="-1156" t="-571" r="-1272" b="-9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7050518" y="5301574"/>
                <a:ext cx="4846410" cy="1039323"/>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10"/>
                <a:stretch>
                  <a:fillRect l="-1384" t="-1765" b="-10588"/>
                </a:stretch>
              </a:blipFill>
            </p:spPr>
            <p:txBody>
              <a:bodyPr/>
              <a:lstStyle/>
              <a:p>
                <a:r>
                  <a:rPr lang="ja-JP" altLang="en-US">
                    <a:noFill/>
                  </a:rPr>
                  <a:t> </a:t>
                </a:r>
              </a:p>
            </p:txBody>
          </p:sp>
        </mc:Fallback>
      </mc:AlternateContent>
      <p:sp>
        <p:nvSpPr>
          <p:cNvPr id="3" name="正方形/長方形 2"/>
          <p:cNvSpPr/>
          <p:nvPr/>
        </p:nvSpPr>
        <p:spPr>
          <a:xfrm>
            <a:off x="9198488" y="6550223"/>
            <a:ext cx="299351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52682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49887" y="1379299"/>
            <a:ext cx="11679389" cy="2568587"/>
          </a:xfrm>
          <a:prstGeom prst="rect">
            <a:avLst/>
          </a:prstGeom>
        </p:spPr>
      </p:pic>
      <p:sp>
        <p:nvSpPr>
          <p:cNvPr id="2" name="タイトル 1"/>
          <p:cNvSpPr>
            <a:spLocks noGrp="1"/>
          </p:cNvSpPr>
          <p:nvPr>
            <p:ph type="title"/>
          </p:nvPr>
        </p:nvSpPr>
        <p:spPr>
          <a:xfrm>
            <a:off x="278781" y="783771"/>
            <a:ext cx="11708780" cy="733270"/>
          </a:xfrm>
        </p:spPr>
        <p:txBody>
          <a:bodyPr>
            <a:normAutofit/>
          </a:bodyPr>
          <a:lstStyle/>
          <a:p>
            <a:pPr algn="ctr"/>
            <a:r>
              <a:rPr kumimoji="1" lang="ja-JP" altLang="en-US" sz="3600" dirty="0" smtClean="0"/>
              <a:t>結果 </a:t>
            </a:r>
            <a:r>
              <a:rPr lang="en-US" altLang="ja-JP" sz="3600" dirty="0" smtClean="0"/>
              <a:t>[</a:t>
            </a:r>
            <a:r>
              <a:rPr lang="en-US" altLang="ja-JP" sz="3600" dirty="0" err="1"/>
              <a:t>Simakov</a:t>
            </a:r>
            <a:r>
              <a:rPr lang="en-US" altLang="ja-JP" sz="3600" dirty="0"/>
              <a:t> et al. CVPR 2008]</a:t>
            </a:r>
            <a:endParaRPr kumimoji="1" lang="ja-JP" altLang="en-US" sz="3600" dirty="0"/>
          </a:p>
        </p:txBody>
      </p:sp>
      <p:sp>
        <p:nvSpPr>
          <p:cNvPr id="3" name="コンテンツ プレースホルダー 2"/>
          <p:cNvSpPr>
            <a:spLocks noGrp="1"/>
          </p:cNvSpPr>
          <p:nvPr>
            <p:ph idx="1"/>
          </p:nvPr>
        </p:nvSpPr>
        <p:spPr>
          <a:xfrm>
            <a:off x="13083623" y="971139"/>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13398231" y="1631313"/>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559859" y="3357082"/>
            <a:ext cx="352570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CVPR 2008]</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528766" y="4548911"/>
            <a:ext cx="11663234" cy="2309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smtClean="0"/>
              <a:t>元画像 </a:t>
            </a:r>
            <a:r>
              <a:rPr lang="en-US" altLang="ja-JP" dirty="0" smtClean="0"/>
              <a:t>T</a:t>
            </a:r>
            <a:r>
              <a:rPr lang="en-US" altLang="ja-JP" baseline="-25000" dirty="0" smtClean="0"/>
              <a:t>0 </a:t>
            </a:r>
            <a:r>
              <a:rPr lang="ja-JP" altLang="en-US" dirty="0" smtClean="0"/>
              <a:t>から以下を繰り返す</a:t>
            </a:r>
            <a:endParaRPr lang="en-US" altLang="ja-JP" dirty="0" smtClean="0"/>
          </a:p>
          <a:p>
            <a:pPr marL="457200" indent="-457200">
              <a:buFont typeface="Arial" panose="020B0604020202020204" pitchFamily="34" charset="0"/>
              <a:buAutoNum type="arabicPeriod"/>
            </a:pPr>
            <a:r>
              <a:rPr lang="ja-JP" altLang="en-US" dirty="0" smtClean="0"/>
              <a:t>サイズを</a:t>
            </a:r>
            <a:r>
              <a:rPr lang="en-US" altLang="ja-JP" dirty="0" smtClean="0"/>
              <a:t>0.95</a:t>
            </a:r>
            <a:r>
              <a:rPr lang="ja-JP" altLang="en-US" dirty="0" smtClean="0"/>
              <a:t>倍し，これを初期解に</a:t>
            </a:r>
            <a:endParaRPr lang="en-US" altLang="ja-JP" dirty="0"/>
          </a:p>
          <a:p>
            <a:pPr marL="457200" indent="-457200">
              <a:buFont typeface="Arial" panose="020B0604020202020204" pitchFamily="34" charset="0"/>
              <a:buAutoNum type="arabicPeriod"/>
            </a:pPr>
            <a:r>
              <a:rPr lang="ja-JP" altLang="en-US" dirty="0" smtClean="0"/>
              <a:t>先の目的関数を最適化（近傍探索とパッチコピーを繰り返す）</a:t>
            </a:r>
            <a:endParaRPr lang="ja-JP" altLang="en-US" dirty="0"/>
          </a:p>
        </p:txBody>
      </p:sp>
    </p:spTree>
    <p:extLst>
      <p:ext uri="{BB962C8B-B14F-4D97-AF65-F5344CB8AC3E}">
        <p14:creationId xmlns:p14="http://schemas.microsoft.com/office/powerpoint/2010/main" val="2891383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32228"/>
            <a:ext cx="11708780" cy="733270"/>
          </a:xfrm>
        </p:spPr>
        <p:txBody>
          <a:bodyPr>
            <a:normAutofit/>
          </a:bodyPr>
          <a:lstStyle/>
          <a:p>
            <a:r>
              <a:rPr kumimoji="1" lang="ja-JP" altLang="en-US" sz="3600" dirty="0" smtClean="0"/>
              <a:t>結果 </a:t>
            </a:r>
            <a:r>
              <a:rPr lang="en-US" altLang="ja-JP" sz="3200" dirty="0" smtClean="0"/>
              <a:t>[</a:t>
            </a:r>
            <a:r>
              <a:rPr lang="en-US" altLang="ja-JP" sz="3200" dirty="0"/>
              <a:t>Wei</a:t>
            </a:r>
            <a:r>
              <a:rPr lang="ja-JP" altLang="en-US" sz="3200" dirty="0"/>
              <a:t> </a:t>
            </a:r>
            <a:r>
              <a:rPr lang="en-US" altLang="ja-JP" sz="3200" dirty="0"/>
              <a:t>et al</a:t>
            </a:r>
            <a:r>
              <a:rPr lang="en-US" altLang="ja-JP" sz="3200" dirty="0" smtClean="0"/>
              <a:t>. </a:t>
            </a:r>
            <a:r>
              <a:rPr lang="en-US" altLang="ja-JP" sz="3200" dirty="0"/>
              <a:t>SIGGRAPH 08</a:t>
            </a:r>
            <a:r>
              <a:rPr lang="en-US" altLang="ja-JP" sz="3200" dirty="0" smtClean="0"/>
              <a:t>.]</a:t>
            </a:r>
            <a:endParaRPr kumimoji="1" lang="ja-JP" altLang="en-US" sz="3200" dirty="0"/>
          </a:p>
        </p:txBody>
      </p:sp>
      <p:sp>
        <p:nvSpPr>
          <p:cNvPr id="3" name="コンテンツ プレースホルダー 2"/>
          <p:cNvSpPr>
            <a:spLocks noGrp="1"/>
          </p:cNvSpPr>
          <p:nvPr>
            <p:ph idx="1"/>
          </p:nvPr>
        </p:nvSpPr>
        <p:spPr>
          <a:xfrm>
            <a:off x="8015513" y="419596"/>
            <a:ext cx="4176487" cy="757452"/>
          </a:xfrm>
        </p:spPr>
        <p:txBody>
          <a:bodyPr>
            <a:normAutofit fontScale="92500"/>
          </a:bodyPr>
          <a:lstStyle/>
          <a:p>
            <a:pPr marL="0" indent="0">
              <a:buNone/>
            </a:pPr>
            <a:r>
              <a:rPr kumimoji="1" lang="ja-JP" altLang="en-US" sz="2000" dirty="0" smtClean="0"/>
              <a:t>双方向類似度を考慮する事で</a:t>
            </a:r>
            <a:endParaRPr kumimoji="1" lang="en-US" altLang="ja-JP" sz="2000" dirty="0" smtClean="0"/>
          </a:p>
          <a:p>
            <a:pPr marL="0" indent="0">
              <a:buNone/>
            </a:pPr>
            <a:r>
              <a:rPr lang="ja-JP" altLang="en-US" sz="2000" dirty="0"/>
              <a:t>一部</a:t>
            </a:r>
            <a:r>
              <a:rPr lang="ja-JP" altLang="en-US" sz="2000" dirty="0" smtClean="0"/>
              <a:t>のみが</a:t>
            </a:r>
            <a:r>
              <a:rPr lang="ja-JP" altLang="en-US" sz="2000" dirty="0"/>
              <a:t>使われる事</a:t>
            </a:r>
            <a:r>
              <a:rPr lang="ja-JP" altLang="en-US" sz="2000" dirty="0" smtClean="0"/>
              <a:t>を</a:t>
            </a:r>
            <a:r>
              <a:rPr lang="ja-JP" altLang="en-US" sz="2000" dirty="0"/>
              <a:t>避</a:t>
            </a:r>
            <a:r>
              <a:rPr lang="ja-JP" altLang="en-US" sz="2000" dirty="0" smtClean="0"/>
              <a:t>けられる</a:t>
            </a:r>
            <a:endParaRPr kumimoji="1" lang="ja-JP" altLang="en-US" sz="2000" dirty="0"/>
          </a:p>
        </p:txBody>
      </p:sp>
      <p:pic>
        <p:nvPicPr>
          <p:cNvPr id="5" name="図 4"/>
          <p:cNvPicPr>
            <a:picLocks noChangeAspect="1"/>
          </p:cNvPicPr>
          <p:nvPr/>
        </p:nvPicPr>
        <p:blipFill>
          <a:blip r:embed="rId3"/>
          <a:stretch>
            <a:fillRect/>
          </a:stretch>
        </p:blipFill>
        <p:spPr>
          <a:xfrm>
            <a:off x="8257549" y="1137827"/>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SIGGRAPH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4"/>
          <a:stretch>
            <a:fillRect/>
          </a:stretch>
        </p:blipFill>
        <p:spPr>
          <a:xfrm>
            <a:off x="418646" y="1704521"/>
            <a:ext cx="7289299" cy="3448050"/>
          </a:xfrm>
          <a:prstGeom prst="rect">
            <a:avLst/>
          </a:prstGeom>
        </p:spPr>
      </p:pic>
      <p:sp>
        <p:nvSpPr>
          <p:cNvPr id="11" name="コンテンツ プレースホルダー 2"/>
          <p:cNvSpPr txBox="1">
            <a:spLocks/>
          </p:cNvSpPr>
          <p:nvPr/>
        </p:nvSpPr>
        <p:spPr>
          <a:xfrm>
            <a:off x="613227" y="5397996"/>
            <a:ext cx="7021287" cy="7574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smtClean="0"/>
              <a:t>入力画像・合成画像・縮小合成画像</a:t>
            </a:r>
            <a:endParaRPr lang="en-US" altLang="ja-JP" sz="2000" dirty="0" smtClean="0"/>
          </a:p>
          <a:p>
            <a:pPr marL="0" indent="0">
              <a:buFont typeface="Arial" panose="020B0604020202020204" pitchFamily="34" charset="0"/>
              <a:buNone/>
            </a:pPr>
            <a:r>
              <a:rPr lang="ja-JP" altLang="en-US" sz="2000" dirty="0" smtClean="0"/>
              <a:t>合成画像は元画像よりも一様になる</a:t>
            </a:r>
            <a:endParaRPr lang="en-US" altLang="ja-JP" sz="2000" dirty="0" smtClean="0"/>
          </a:p>
          <a:p>
            <a:pPr marL="0" indent="0">
              <a:buFont typeface="Arial" panose="020B0604020202020204" pitchFamily="34" charset="0"/>
              <a:buNone/>
            </a:pPr>
            <a:endParaRPr lang="ja-JP" altLang="en-US" sz="2000" dirty="0"/>
          </a:p>
        </p:txBody>
      </p:sp>
    </p:spTree>
    <p:extLst>
      <p:ext uri="{BB962C8B-B14F-4D97-AF65-F5344CB8AC3E}">
        <p14:creationId xmlns:p14="http://schemas.microsoft.com/office/powerpoint/2010/main" val="622385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83219" y="1478604"/>
            <a:ext cx="5217190" cy="4348263"/>
          </a:xfrm>
        </p:spPr>
        <p:txBody>
          <a:bodyPr>
            <a:normAutofit/>
          </a:bodyPr>
          <a:lstStyle/>
          <a:p>
            <a:pPr marL="0" indent="0">
              <a:buNone/>
            </a:pPr>
            <a:r>
              <a:rPr lang="ja-JP" altLang="en-US" sz="2400" dirty="0" smtClean="0"/>
              <a:t>ここまでに</a:t>
            </a:r>
            <a:r>
              <a:rPr lang="ja-JP" altLang="en-US" sz="2400" dirty="0"/>
              <a:t>紹介</a:t>
            </a:r>
            <a:r>
              <a:rPr lang="ja-JP" altLang="en-US" sz="2400" dirty="0" smtClean="0"/>
              <a:t>した</a:t>
            </a:r>
            <a:r>
              <a:rPr kumimoji="1" lang="en-US" altLang="ja-JP" sz="2400" dirty="0" smtClean="0"/>
              <a:t>Texture</a:t>
            </a:r>
            <a:r>
              <a:rPr kumimoji="1" lang="ja-JP" altLang="en-US" sz="2400" dirty="0" smtClean="0"/>
              <a:t>合成</a:t>
            </a:r>
            <a:r>
              <a:rPr lang="ja-JP" altLang="en-US" sz="2400" dirty="0" smtClean="0"/>
              <a:t>は，以下</a:t>
            </a:r>
            <a:r>
              <a:rPr lang="en-US" altLang="ja-JP" sz="2400" dirty="0" smtClean="0"/>
              <a:t>2</a:t>
            </a:r>
            <a:r>
              <a:rPr lang="ja-JP" altLang="en-US" sz="2400" dirty="0" smtClean="0"/>
              <a:t>ステップよりなる</a:t>
            </a:r>
            <a:endParaRPr lang="en-US" altLang="ja-JP" sz="2400" dirty="0" smtClean="0"/>
          </a:p>
          <a:p>
            <a:pPr marL="0" indent="0">
              <a:buNone/>
            </a:pPr>
            <a:r>
              <a:rPr lang="en-US" altLang="ja-JP" sz="2400" dirty="0" smtClean="0"/>
              <a:t>1. </a:t>
            </a:r>
            <a:r>
              <a:rPr lang="ja-JP" altLang="en-US" sz="2400" dirty="0" smtClean="0"/>
              <a:t>最類似</a:t>
            </a:r>
            <a:r>
              <a:rPr lang="en-US" altLang="ja-JP" sz="2400" dirty="0" smtClean="0"/>
              <a:t>Patch</a:t>
            </a:r>
            <a:r>
              <a:rPr lang="ja-JP" altLang="en-US" sz="2400" dirty="0" smtClean="0"/>
              <a:t>検索</a:t>
            </a:r>
            <a:endParaRPr lang="en-US" altLang="ja-JP" sz="2400" dirty="0" smtClean="0"/>
          </a:p>
          <a:p>
            <a:pPr marL="0" indent="0">
              <a:buNone/>
            </a:pPr>
            <a:r>
              <a:rPr kumimoji="1" lang="en-US" altLang="ja-JP" sz="2400" dirty="0" smtClean="0"/>
              <a:t>2. Patch</a:t>
            </a:r>
            <a:r>
              <a:rPr kumimoji="1" lang="ja-JP" altLang="en-US" sz="2400" dirty="0" smtClean="0"/>
              <a:t>の混合</a:t>
            </a:r>
            <a:endParaRPr kumimoji="1" lang="en-US" altLang="ja-JP" sz="2400" dirty="0" smtClean="0"/>
          </a:p>
          <a:p>
            <a:pPr marL="0" indent="0">
              <a:buNone/>
            </a:pPr>
            <a:r>
              <a:rPr lang="ja-JP" altLang="en-US" sz="2400" dirty="0"/>
              <a:t>特</a:t>
            </a:r>
            <a:r>
              <a:rPr lang="ja-JP" altLang="en-US" sz="2400" dirty="0" smtClean="0"/>
              <a:t>に</a:t>
            </a:r>
            <a:r>
              <a:rPr lang="en-US" altLang="ja-JP" sz="2400" dirty="0" smtClean="0"/>
              <a:t>1</a:t>
            </a:r>
            <a:r>
              <a:rPr lang="ja-JP" altLang="en-US" sz="2400" dirty="0" smtClean="0"/>
              <a:t>が計算のボトルネックに</a:t>
            </a:r>
            <a:endParaRPr lang="en-US" altLang="ja-JP" sz="2400" dirty="0" smtClean="0"/>
          </a:p>
          <a:p>
            <a:pPr marL="0" indent="0">
              <a:buNone/>
            </a:pPr>
            <a:endParaRPr kumimoji="1" lang="en-US" altLang="ja-JP" sz="2400" dirty="0"/>
          </a:p>
          <a:p>
            <a:pPr marL="0" indent="0">
              <a:buNone/>
            </a:pPr>
            <a:r>
              <a:rPr lang="en-US" altLang="ja-JP" sz="2400" b="1" dirty="0" smtClean="0">
                <a:solidFill>
                  <a:srgbClr val="FF0000"/>
                </a:solidFill>
                <a:sym typeface="Wingdings" panose="05000000000000000000" pitchFamily="2" charset="2"/>
              </a:rPr>
              <a:t> </a:t>
            </a:r>
            <a:r>
              <a:rPr lang="en-US" altLang="ja-JP" sz="2400" b="1" dirty="0" err="1" smtClean="0">
                <a:solidFill>
                  <a:srgbClr val="FF0000"/>
                </a:solidFill>
                <a:sym typeface="Wingdings" panose="05000000000000000000" pitchFamily="2" charset="2"/>
              </a:rPr>
              <a:t>PatchMatch</a:t>
            </a:r>
            <a:endParaRPr kumimoji="1" lang="en-US" altLang="ja-JP" sz="2400" b="1" dirty="0" smtClean="0">
              <a:solidFill>
                <a:srgbClr val="FF0000"/>
              </a:solidFill>
            </a:endParaRPr>
          </a:p>
          <a:p>
            <a:pPr marL="0" indent="0">
              <a:buNone/>
            </a:pPr>
            <a:r>
              <a:rPr lang="ja-JP" altLang="en-US" sz="2400" dirty="0" smtClean="0"/>
              <a:t>隣接画素の</a:t>
            </a:r>
            <a:r>
              <a:rPr lang="en-US" altLang="ja-JP" sz="2400" dirty="0" smtClean="0"/>
              <a:t>matching</a:t>
            </a:r>
            <a:r>
              <a:rPr lang="ja-JP" altLang="en-US" sz="2400" dirty="0" smtClean="0"/>
              <a:t>を利用した近似的な最類似</a:t>
            </a:r>
            <a:r>
              <a:rPr lang="en-US" altLang="ja-JP" sz="2400" dirty="0" smtClean="0"/>
              <a:t>Patch</a:t>
            </a:r>
            <a:r>
              <a:rPr lang="ja-JP" altLang="en-US" sz="2400" dirty="0" smtClean="0"/>
              <a:t>検索手法</a:t>
            </a:r>
            <a:endParaRPr kumimoji="1" lang="ja-JP" altLang="en-US" sz="2400" dirty="0"/>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45465"/>
          <a:stretch/>
        </p:blipFill>
        <p:spPr>
          <a:xfrm>
            <a:off x="5676899" y="1842133"/>
            <a:ext cx="5880101" cy="17707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535"/>
          <a:stretch/>
        </p:blipFill>
        <p:spPr>
          <a:xfrm>
            <a:off x="6286500" y="3779558"/>
            <a:ext cx="4902200" cy="1770753"/>
          </a:xfrm>
          <a:prstGeom prst="rect">
            <a:avLst/>
          </a:prstGeom>
        </p:spPr>
      </p:pic>
      <p:sp>
        <p:nvSpPr>
          <p:cNvPr id="11" name="正方形/長方形 10"/>
          <p:cNvSpPr/>
          <p:nvPr/>
        </p:nvSpPr>
        <p:spPr>
          <a:xfrm>
            <a:off x="6860471" y="6025364"/>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タイトル 13"/>
          <p:cNvSpPr>
            <a:spLocks noGrp="1"/>
          </p:cNvSpPr>
          <p:nvPr>
            <p:ph type="title"/>
          </p:nvPr>
        </p:nvSpPr>
        <p:spPr/>
        <p:txBody>
          <a:bodyPr/>
          <a:lstStyle/>
          <a:p>
            <a:endParaRPr kumimoji="1" lang="ja-JP" altLang="en-US"/>
          </a:p>
        </p:txBody>
      </p:sp>
      <p:sp>
        <p:nvSpPr>
          <p:cNvPr id="15" name="タイトル 1"/>
          <p:cNvSpPr txBox="1">
            <a:spLocks/>
          </p:cNvSpPr>
          <p:nvPr/>
        </p:nvSpPr>
        <p:spPr>
          <a:xfrm>
            <a:off x="1061205" y="511040"/>
            <a:ext cx="10344437"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mtClean="0"/>
              <a:t>PatchMatch</a:t>
            </a:r>
            <a:endParaRPr lang="ja-JP" altLang="en-US" dirty="0"/>
          </a:p>
        </p:txBody>
      </p:sp>
      <p:sp>
        <p:nvSpPr>
          <p:cNvPr id="16" name="正方形/長方形 15"/>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spTree>
    <p:extLst>
      <p:ext uri="{BB962C8B-B14F-4D97-AF65-F5344CB8AC3E}">
        <p14:creationId xmlns:p14="http://schemas.microsoft.com/office/powerpoint/2010/main" val="1762549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1205" y="511040"/>
            <a:ext cx="10344437" cy="733270"/>
          </a:xfrm>
        </p:spPr>
        <p:txBody>
          <a:bodyPr/>
          <a:lstStyle/>
          <a:p>
            <a:r>
              <a:rPr kumimoji="1" lang="en-US" altLang="ja-JP" dirty="0" err="1" smtClean="0"/>
              <a:t>PatchMatch</a:t>
            </a:r>
            <a:endParaRPr kumimoji="1" lang="ja-JP" altLang="en-US" dirty="0"/>
          </a:p>
        </p:txBody>
      </p:sp>
      <p:sp>
        <p:nvSpPr>
          <p:cNvPr id="3" name="コンテンツ プレースホルダー 2"/>
          <p:cNvSpPr>
            <a:spLocks noGrp="1"/>
          </p:cNvSpPr>
          <p:nvPr>
            <p:ph idx="1"/>
          </p:nvPr>
        </p:nvSpPr>
        <p:spPr>
          <a:xfrm>
            <a:off x="282990" y="1982551"/>
            <a:ext cx="5879482" cy="3980504"/>
          </a:xfrm>
          <a:solidFill>
            <a:schemeClr val="accent4">
              <a:lumMod val="20000"/>
              <a:lumOff val="80000"/>
            </a:schemeClr>
          </a:solidFill>
        </p:spPr>
        <p:txBody>
          <a:bodyPr>
            <a:normAutofit/>
          </a:bodyPr>
          <a:lstStyle/>
          <a:p>
            <a:pPr marL="0" indent="0">
              <a:buNone/>
            </a:pPr>
            <a:endParaRPr lang="en-US" altLang="ja-JP" sz="2000" b="1" dirty="0" smtClean="0"/>
          </a:p>
          <a:p>
            <a:pPr marL="0" indent="0">
              <a:buNone/>
            </a:pPr>
            <a:r>
              <a:rPr lang="ja-JP" altLang="en-US" sz="2000" b="1" dirty="0" smtClean="0"/>
              <a:t>問題</a:t>
            </a:r>
            <a:r>
              <a:rPr lang="ja-JP" altLang="en-US" sz="2000" dirty="0" smtClean="0"/>
              <a:t> 画像</a:t>
            </a:r>
            <a:r>
              <a:rPr lang="en-US" altLang="ja-JP" sz="2000" dirty="0" smtClean="0"/>
              <a:t>A</a:t>
            </a:r>
            <a:r>
              <a:rPr lang="ja-JP" altLang="en-US" sz="2000" dirty="0" smtClean="0"/>
              <a:t>の全パッチについて，画像</a:t>
            </a:r>
            <a:r>
              <a:rPr lang="en-US" altLang="ja-JP" sz="2000" dirty="0" smtClean="0"/>
              <a:t>B</a:t>
            </a:r>
            <a:r>
              <a:rPr lang="ja-JP" altLang="en-US" sz="2000" dirty="0" smtClean="0"/>
              <a:t>内の最も類似するパッチを検索する</a:t>
            </a:r>
            <a:endParaRPr lang="en-US" altLang="ja-JP" sz="2000" dirty="0" smtClean="0"/>
          </a:p>
          <a:p>
            <a:pPr marL="0" indent="0">
              <a:buNone/>
            </a:pPr>
            <a:endParaRPr kumimoji="1" lang="en-US" altLang="ja-JP" sz="2000" dirty="0"/>
          </a:p>
          <a:p>
            <a:pPr marL="457200" indent="-457200">
              <a:buAutoNum type="arabicPeriod"/>
            </a:pPr>
            <a:r>
              <a:rPr lang="ja-JP" altLang="en-US" sz="2000" dirty="0" smtClean="0"/>
              <a:t>初期化</a:t>
            </a:r>
            <a:r>
              <a:rPr lang="en-US" altLang="ja-JP" sz="2000" dirty="0" smtClean="0"/>
              <a:t>: </a:t>
            </a:r>
            <a:r>
              <a:rPr lang="ja-JP" altLang="en-US" sz="2000" dirty="0" smtClean="0"/>
              <a:t>ランダムに対応付け</a:t>
            </a:r>
            <a:endParaRPr lang="en-US" altLang="ja-JP" sz="2000" dirty="0" smtClean="0"/>
          </a:p>
          <a:p>
            <a:pPr marL="457200" indent="-457200">
              <a:buAutoNum type="arabicPeriod"/>
            </a:pPr>
            <a:r>
              <a:rPr lang="ja-JP" altLang="en-US" sz="2000" dirty="0" smtClean="0"/>
              <a:t>更新</a:t>
            </a:r>
            <a:r>
              <a:rPr lang="en-US" altLang="ja-JP" sz="2000" dirty="0" smtClean="0"/>
              <a:t>:</a:t>
            </a:r>
            <a:r>
              <a:rPr lang="ja-JP" altLang="en-US" sz="2000" dirty="0"/>
              <a:t> </a:t>
            </a:r>
            <a:r>
              <a:rPr lang="ja-JP" altLang="en-US" sz="2000" dirty="0" smtClean="0"/>
              <a:t>画像</a:t>
            </a:r>
            <a:r>
              <a:rPr lang="en-US" altLang="ja-JP" sz="2000" dirty="0" smtClean="0"/>
              <a:t>A</a:t>
            </a:r>
            <a:r>
              <a:rPr lang="ja-JP" altLang="en-US" sz="2000" dirty="0" smtClean="0"/>
              <a:t>のパッチをラスタスキャンし</a:t>
            </a:r>
            <a:r>
              <a:rPr lang="en-US" altLang="ja-JP" sz="2000" dirty="0" smtClean="0"/>
              <a:t>…</a:t>
            </a:r>
          </a:p>
          <a:p>
            <a:pPr marL="0" indent="0">
              <a:buNone/>
            </a:pPr>
            <a:r>
              <a:rPr lang="en-US" altLang="ja-JP" sz="2000" b="1" dirty="0" smtClean="0"/>
              <a:t>2-1. Propagate, </a:t>
            </a:r>
            <a:r>
              <a:rPr lang="ja-JP" altLang="en-US" sz="2000" dirty="0" smtClean="0"/>
              <a:t>上隣・左隣のパッチの対応と現在の対応を比べ，最も類似したものを採用</a:t>
            </a:r>
            <a:endParaRPr lang="en-US" altLang="ja-JP" sz="2000" dirty="0" smtClean="0"/>
          </a:p>
          <a:p>
            <a:pPr marL="0" indent="0">
              <a:buNone/>
            </a:pPr>
            <a:r>
              <a:rPr lang="en-US" altLang="ja-JP" sz="2000" b="1" dirty="0" smtClean="0"/>
              <a:t>2-2. Search, </a:t>
            </a:r>
            <a:r>
              <a:rPr lang="ja-JP" altLang="en-US" sz="2000" dirty="0" smtClean="0"/>
              <a:t>ランダムに数個のマッチングを作成し，もし現在の対応よりも類似していれば採用</a:t>
            </a:r>
            <a:endParaRPr lang="en-US" altLang="ja-JP" sz="2000" dirty="0" smtClean="0"/>
          </a:p>
        </p:txBody>
      </p:sp>
      <p:sp>
        <p:nvSpPr>
          <p:cNvPr id="7" name="正方形/長方形 6"/>
          <p:cNvSpPr/>
          <p:nvPr/>
        </p:nvSpPr>
        <p:spPr>
          <a:xfrm>
            <a:off x="5226995" y="398834"/>
            <a:ext cx="6679659" cy="646331"/>
          </a:xfrm>
          <a:prstGeom prst="rect">
            <a:avLst/>
          </a:prstGeom>
        </p:spPr>
        <p:txBody>
          <a:bodyPr wrap="square">
            <a:spAutoFit/>
          </a:bodyPr>
          <a:lstStyle/>
          <a:p>
            <a:r>
              <a:rPr lang="en-US" altLang="ja-JP" dirty="0"/>
              <a:t>Connelly </a:t>
            </a:r>
            <a:r>
              <a:rPr lang="en-US" altLang="ja-JP" dirty="0" smtClean="0"/>
              <a:t>Barnes, et al. </a:t>
            </a:r>
            <a:r>
              <a:rPr lang="en-US" altLang="ja-JP" dirty="0" err="1" smtClean="0"/>
              <a:t>PatchMatch</a:t>
            </a:r>
            <a:r>
              <a:rPr lang="en-US" altLang="ja-JP" dirty="0"/>
              <a:t>: A Randomized Correspondence Algorithm for Structural Image </a:t>
            </a:r>
            <a:r>
              <a:rPr lang="en-US" altLang="ja-JP" dirty="0" smtClean="0"/>
              <a:t>Editing, SIGGRAPH 2009.</a:t>
            </a:r>
            <a:endParaRPr lang="en-US" altLang="ja-JP" dirty="0"/>
          </a:p>
        </p:txBody>
      </p:sp>
      <p:pic>
        <p:nvPicPr>
          <p:cNvPr id="8" name="図 7"/>
          <p:cNvPicPr>
            <a:picLocks noChangeAspect="1"/>
          </p:cNvPicPr>
          <p:nvPr/>
        </p:nvPicPr>
        <p:blipFill>
          <a:blip r:embed="rId3"/>
          <a:stretch>
            <a:fillRect/>
          </a:stretch>
        </p:blipFill>
        <p:spPr>
          <a:xfrm>
            <a:off x="6322979" y="1623121"/>
            <a:ext cx="5727884" cy="3400675"/>
          </a:xfrm>
          <a:prstGeom prst="rect">
            <a:avLst/>
          </a:prstGeom>
        </p:spPr>
      </p:pic>
      <p:sp>
        <p:nvSpPr>
          <p:cNvPr id="4" name="正方形/長方形 3"/>
          <p:cNvSpPr/>
          <p:nvPr/>
        </p:nvSpPr>
        <p:spPr>
          <a:xfrm>
            <a:off x="6267623" y="5085834"/>
            <a:ext cx="5853042" cy="1831271"/>
          </a:xfrm>
          <a:prstGeom prst="rect">
            <a:avLst/>
          </a:prstGeom>
        </p:spPr>
        <p:txBody>
          <a:bodyPr wrap="square">
            <a:spAutoFit/>
          </a:bodyPr>
          <a:lstStyle/>
          <a:p>
            <a:pPr>
              <a:spcBef>
                <a:spcPts val="600"/>
              </a:spcBef>
            </a:pP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b,c</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では青いパッチ対応</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付</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けの更新を行なう．</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Propagate:</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左のパッチ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の対応先を確認し，その右隣（青破線）と青パッチを比較．現在の対応よりも</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類似性</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が高ければ対応付けを更新．上のパッチ</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についても同様の処理をする．</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Search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ランダム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パッチ</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を選択し，現在よりも良い対応が見つかれば更新．パッチ選択の窓を徐々に小さくする．</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53578" y="1190717"/>
            <a:ext cx="4538422"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95954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r>
              <a:rPr lang="ja-JP" altLang="en-US" dirty="0" smtClean="0"/>
              <a:t>高山先生</a:t>
            </a:r>
            <a:r>
              <a:rPr lang="en-US" altLang="ja-JP" dirty="0" smtClean="0"/>
              <a:t>(NII)</a:t>
            </a:r>
            <a:r>
              <a:rPr lang="ja-JP" altLang="en-US" dirty="0" smtClean="0"/>
              <a:t>の講義資料も分かりやすい</a:t>
            </a:r>
            <a:endParaRPr lang="en-US" altLang="ja-JP" dirty="0" smtClean="0"/>
          </a:p>
          <a:p>
            <a:pPr marL="0" indent="0">
              <a:buNone/>
            </a:pPr>
            <a:r>
              <a:rPr lang="en-US" altLang="ja-JP" dirty="0" smtClean="0"/>
              <a:t>p. 6 in </a:t>
            </a:r>
            <a:r>
              <a:rPr lang="en-US" altLang="ja-JP" dirty="0" smtClean="0">
                <a:hlinkClick r:id="rId2"/>
              </a:rPr>
              <a:t>http</a:t>
            </a:r>
            <a:r>
              <a:rPr lang="en-US" altLang="ja-JP" dirty="0">
                <a:hlinkClick r:id="rId2"/>
              </a:rPr>
              <a:t>://research.nii.ac.jp/~</a:t>
            </a:r>
            <a:r>
              <a:rPr lang="en-US" altLang="ja-JP" dirty="0" smtClean="0">
                <a:hlinkClick r:id="rId2"/>
              </a:rPr>
              <a:t>takayama/teaching/utokyo-iscg-2016/slides/iscg-2016-09-image2.pdf</a:t>
            </a:r>
            <a:endParaRPr lang="en-US" altLang="ja-JP" dirty="0" smtClean="0"/>
          </a:p>
          <a:p>
            <a:pPr marL="0" indent="0">
              <a:buNone/>
            </a:pPr>
            <a:endParaRPr lang="en-US" altLang="ja-JP" dirty="0" smtClean="0"/>
          </a:p>
          <a:p>
            <a:pPr marL="0" indent="0">
              <a:buNone/>
            </a:pPr>
            <a:r>
              <a:rPr lang="ja-JP" altLang="en-US" dirty="0" smtClean="0"/>
              <a:t>井尻の</a:t>
            </a:r>
            <a:r>
              <a:rPr lang="en-US" altLang="ja-JP" dirty="0" smtClean="0"/>
              <a:t>C++/CLI</a:t>
            </a:r>
            <a:r>
              <a:rPr lang="ja-JP" altLang="en-US" dirty="0" smtClean="0"/>
              <a:t>のコードは以下の</a:t>
            </a:r>
            <a:r>
              <a:rPr lang="en-US" altLang="ja-JP" dirty="0" smtClean="0"/>
              <a:t>URL</a:t>
            </a:r>
            <a:r>
              <a:rPr lang="ja-JP" altLang="en-US" dirty="0" smtClean="0"/>
              <a:t>へ（</a:t>
            </a:r>
            <a:r>
              <a:rPr lang="ja-JP" altLang="en-US" sz="1800" dirty="0" smtClean="0"/>
              <a:t>そこまで高速化できてないです</a:t>
            </a:r>
            <a:r>
              <a:rPr lang="ja-JP" altLang="en-US" sz="1800" dirty="0" err="1" smtClean="0"/>
              <a:t>。。。</a:t>
            </a:r>
            <a:r>
              <a:rPr lang="ja-JP" altLang="en-US" dirty="0" smtClean="0"/>
              <a:t>）</a:t>
            </a:r>
            <a:endParaRPr lang="en-US" altLang="ja-JP" dirty="0"/>
          </a:p>
          <a:p>
            <a:pPr marL="0" indent="0">
              <a:buNone/>
            </a:pPr>
            <a:r>
              <a:rPr lang="en-US" altLang="ja-JP" dirty="0">
                <a:hlinkClick r:id="rId3"/>
              </a:rPr>
              <a:t>https://</a:t>
            </a:r>
            <a:r>
              <a:rPr lang="en-US" altLang="ja-JP" dirty="0" smtClean="0">
                <a:hlinkClick r:id="rId3"/>
              </a:rPr>
              <a:t>github.com/TakashiIjiri/PatchMatch_CppCli</a:t>
            </a:r>
            <a:endParaRPr lang="en-US" altLang="ja-JP" dirty="0" smtClean="0"/>
          </a:p>
          <a:p>
            <a:pPr marL="0" indent="0">
              <a:buNone/>
            </a:pPr>
            <a:endParaRPr lang="ja-JP" altLang="en-US" dirty="0"/>
          </a:p>
          <a:p>
            <a:endParaRPr kumimoji="1" lang="ja-JP" altLang="en-US" dirty="0"/>
          </a:p>
        </p:txBody>
      </p:sp>
    </p:spTree>
    <p:extLst>
      <p:ext uri="{BB962C8B-B14F-4D97-AF65-F5344CB8AC3E}">
        <p14:creationId xmlns:p14="http://schemas.microsoft.com/office/powerpoint/2010/main" val="4106805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smtClean="0"/>
              <a:t>井尻敬 </a:t>
            </a:r>
            <a:r>
              <a:rPr lang="en-US" altLang="ja-JP" dirty="0" smtClean="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smtClean="0"/>
              <a:t>専門 </a:t>
            </a:r>
            <a:r>
              <a:rPr lang="en-US" altLang="ja-JP" sz="2400" b="1" dirty="0" smtClean="0"/>
              <a:t>: Computer Graphics / </a:t>
            </a:r>
            <a:r>
              <a:rPr lang="ja-JP" altLang="en-US" sz="2400" b="1" dirty="0" smtClean="0"/>
              <a:t>画像処理 </a:t>
            </a:r>
            <a:r>
              <a:rPr lang="en-US" altLang="ja-JP" sz="2400" b="1" dirty="0" smtClean="0"/>
              <a:t>/ </a:t>
            </a:r>
            <a:r>
              <a:rPr lang="ja-JP" altLang="en-US" sz="2400" b="1" dirty="0" smtClean="0"/>
              <a:t>ユーザインタフェース</a:t>
            </a:r>
            <a:endParaRPr kumimoji="1" lang="ja-JP" altLang="en-US" sz="2400" dirty="0"/>
          </a:p>
        </p:txBody>
      </p:sp>
      <p:grpSp>
        <p:nvGrpSpPr>
          <p:cNvPr id="46" name="グループ化 45"/>
          <p:cNvGrpSpPr/>
          <p:nvPr/>
        </p:nvGrpSpPr>
        <p:grpSpPr>
          <a:xfrm>
            <a:off x="537247" y="2359470"/>
            <a:ext cx="1310616" cy="4347262"/>
            <a:chOff x="537247" y="2359470"/>
            <a:chExt cx="1310616" cy="4347262"/>
          </a:xfrm>
        </p:grpSpPr>
        <p:sp>
          <p:nvSpPr>
            <p:cNvPr id="16" name="テキスト ボックス 15"/>
            <p:cNvSpPr txBox="1"/>
            <p:nvPr/>
          </p:nvSpPr>
          <p:spPr>
            <a:xfrm>
              <a:off x="537247"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モデリング</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609100" y="2359470"/>
              <a:ext cx="1166911" cy="3844426"/>
              <a:chOff x="250917" y="431906"/>
              <a:chExt cx="1008000" cy="3320890"/>
            </a:xfrm>
          </p:grpSpPr>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17" y="431906"/>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17" y="2141832"/>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17" y="1286869"/>
                <a:ext cx="1008000" cy="7560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descr="http://www.riken.jp/brict/Ijiri/images/tf2.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17" y="2996796"/>
                <a:ext cx="1008000" cy="75600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45" name="グループ化 44"/>
          <p:cNvGrpSpPr/>
          <p:nvPr/>
        </p:nvGrpSpPr>
        <p:grpSpPr>
          <a:xfrm>
            <a:off x="2098424" y="2359470"/>
            <a:ext cx="1797928" cy="4347262"/>
            <a:chOff x="1931061" y="2359470"/>
            <a:chExt cx="1797928" cy="4347262"/>
          </a:xfrm>
        </p:grpSpPr>
        <p:sp>
          <p:nvSpPr>
            <p:cNvPr id="21" name="テキスト ボックス 20"/>
            <p:cNvSpPr txBox="1"/>
            <p:nvPr/>
          </p:nvSpPr>
          <p:spPr>
            <a:xfrm>
              <a:off x="1931061" y="6306622"/>
              <a:ext cx="1797928"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アニメーション</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46570"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9"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46570"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0"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46570"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grpSp>
        <p:nvGrpSpPr>
          <p:cNvPr id="44" name="グループ化 43"/>
          <p:cNvGrpSpPr/>
          <p:nvPr/>
        </p:nvGrpSpPr>
        <p:grpSpPr>
          <a:xfrm>
            <a:off x="4146913" y="2359470"/>
            <a:ext cx="1310616" cy="4347262"/>
            <a:chOff x="4025114" y="2359470"/>
            <a:chExt cx="1310616" cy="4347262"/>
          </a:xfrm>
        </p:grpSpPr>
        <p:sp>
          <p:nvSpPr>
            <p:cNvPr id="27" name="テキスト ボックス 26"/>
            <p:cNvSpPr txBox="1"/>
            <p:nvPr/>
          </p:nvSpPr>
          <p:spPr>
            <a:xfrm>
              <a:off x="4025114" y="6306622"/>
              <a:ext cx="1310616" cy="400110"/>
            </a:xfrm>
            <a:prstGeom prst="rect">
              <a:avLst/>
            </a:prstGeom>
            <a:noFill/>
          </p:spPr>
          <p:txBody>
            <a:bodyPr wrap="none" lIns="0" rtlCol="0">
              <a:spAutoFit/>
            </a:bodyPr>
            <a:lstStyle/>
            <a:p>
              <a:pPr algn="ct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テクスチャ</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6967" y="4338965"/>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descr="lapped solid texture"/>
            <p:cNvPicPr>
              <a:picLocks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096967" y="3349217"/>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5" name="Picture 12" descr="element arrangement design"/>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6967"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26" name="図 25"/>
            <p:cNvPicPr>
              <a:picLocks/>
            </p:cNvPicPr>
            <p:nvPr/>
          </p:nvPicPr>
          <p:blipFill>
            <a:blip r:embed="rId13">
              <a:extLst>
                <a:ext uri="{28A0092B-C50C-407E-A947-70E740481C1C}">
                  <a14:useLocalDpi xmlns:a14="http://schemas.microsoft.com/office/drawing/2010/main" val="0"/>
                </a:ext>
              </a:extLst>
            </a:blip>
            <a:stretch>
              <a:fillRect/>
            </a:stretch>
          </p:blipFill>
          <p:spPr>
            <a:xfrm>
              <a:off x="4246761" y="5328713"/>
              <a:ext cx="867323" cy="875183"/>
            </a:xfrm>
            <a:prstGeom prst="rect">
              <a:avLst/>
            </a:prstGeom>
          </p:spPr>
        </p:pic>
      </p:grpSp>
      <p:grpSp>
        <p:nvGrpSpPr>
          <p:cNvPr id="43" name="グループ化 42"/>
          <p:cNvGrpSpPr/>
          <p:nvPr/>
        </p:nvGrpSpPr>
        <p:grpSpPr>
          <a:xfrm>
            <a:off x="5708090" y="2359470"/>
            <a:ext cx="2402335" cy="4347262"/>
            <a:chOff x="5747038" y="2359470"/>
            <a:chExt cx="2402335" cy="4347262"/>
          </a:xfrm>
        </p:grpSpPr>
        <p:sp>
          <p:nvSpPr>
            <p:cNvPr id="35" name="テキスト ボックス 34"/>
            <p:cNvSpPr txBox="1"/>
            <p:nvPr/>
          </p:nvSpPr>
          <p:spPr>
            <a:xfrm>
              <a:off x="6062650" y="6306622"/>
              <a:ext cx="1754648"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領域分割</a:t>
              </a:r>
              <a:r>
                <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rPr>
                <a:t>&amp;</a:t>
              </a: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応用</a:t>
              </a:r>
              <a:endParaRPr kumimoji="1" lang="ja-JP" altLang="en-US" sz="2000" b="1" spc="-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7038" y="2359470"/>
              <a:ext cx="1166911" cy="875183"/>
            </a:xfrm>
            <a:prstGeom prst="rect">
              <a:avLst/>
            </a:prstGeom>
            <a:noFill/>
            <a:ln w="6350">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descr="http://www.riken.jp/brict/Ijiri/images/BHRBF.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7038" y="3349217"/>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1" name="Picture 16" descr="http://www.riken.jp/brict/Ijiri/images/votracerthumb.png"/>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038" y="5328713"/>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4" descr="腹腔鏡下手術シミュレータ"/>
            <p:cNvPicPr>
              <a:picLocks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6982462" y="2359470"/>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5" descr="C:\Users\takashi\Desktop\図1.png"/>
            <p:cNvPicPr>
              <a:picLocks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5747038" y="4338965"/>
              <a:ext cx="1166911" cy="875183"/>
            </a:xfrm>
            <a:prstGeom prst="rect">
              <a:avLst/>
            </a:prstGeom>
            <a:noFill/>
            <a:ln w="63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4" name="Picture 4" descr="http://takashiijiri.com/images/RoiPainter.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2462" y="3349217"/>
              <a:ext cx="1166911" cy="875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グループ化 41"/>
          <p:cNvGrpSpPr/>
          <p:nvPr/>
        </p:nvGrpSpPr>
        <p:grpSpPr>
          <a:xfrm>
            <a:off x="8360987" y="2359470"/>
            <a:ext cx="2395912" cy="4347262"/>
            <a:chOff x="8360987" y="2359470"/>
            <a:chExt cx="2395912" cy="4347262"/>
          </a:xfrm>
        </p:grpSpPr>
        <p:sp>
          <p:nvSpPr>
            <p:cNvPr id="15" name="テキスト ボックス 14"/>
            <p:cNvSpPr txBox="1"/>
            <p:nvPr/>
          </p:nvSpPr>
          <p:spPr>
            <a:xfrm>
              <a:off x="9141703" y="6306622"/>
              <a:ext cx="823302" cy="400110"/>
            </a:xfrm>
            <a:prstGeom prst="rect">
              <a:avLst/>
            </a:prstGeom>
            <a:noFill/>
          </p:spPr>
          <p:txBody>
            <a:bodyPr wrap="none" lIns="0" rtlCol="0">
              <a:spAutoFit/>
            </a:bodyPr>
            <a:lstStyle/>
            <a:p>
              <a:pPr>
                <a:lnSpc>
                  <a:spcPts val="2400"/>
                </a:lnSpc>
              </a:pPr>
              <a:r>
                <a:rPr kumimoji="1" lang="ja-JP" altLang="en-US" sz="2000" b="1" spc="-100" dirty="0" smtClean="0">
                  <a:latin typeface="メイリオ" panose="020B0604030504040204" pitchFamily="50" charset="-128"/>
                  <a:ea typeface="メイリオ" panose="020B0604030504040204" pitchFamily="50" charset="-128"/>
                  <a:cs typeface="メイリオ" panose="020B0604030504040204" pitchFamily="50" charset="-128"/>
                </a:rPr>
                <a:t>その他</a:t>
              </a:r>
              <a:endParaRPr kumimoji="1" lang="en-US" altLang="ja-JP" sz="2000" b="1" spc="-1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p:cNvPicPr>
            <p:nvPr/>
          </p:nvPicPr>
          <p:blipFill>
            <a:blip r:embed="rId20">
              <a:extLst>
                <a:ext uri="{28A0092B-C50C-407E-A947-70E740481C1C}">
                  <a14:useLocalDpi xmlns:a14="http://schemas.microsoft.com/office/drawing/2010/main" val="0"/>
                </a:ext>
              </a:extLst>
            </a:blip>
            <a:stretch>
              <a:fillRect/>
            </a:stretch>
          </p:blipFill>
          <p:spPr>
            <a:xfrm>
              <a:off x="8360987" y="2359470"/>
              <a:ext cx="1166911" cy="875183"/>
            </a:xfrm>
            <a:prstGeom prst="rect">
              <a:avLst/>
            </a:prstGeom>
          </p:spPr>
        </p:pic>
        <p:pic>
          <p:nvPicPr>
            <p:cNvPr id="12" name="図 11"/>
            <p:cNvPicPr>
              <a:picLocks/>
            </p:cNvPicPr>
            <p:nvPr/>
          </p:nvPicPr>
          <p:blipFill rotWithShape="1">
            <a:blip r:embed="rId21">
              <a:extLst>
                <a:ext uri="{28A0092B-C50C-407E-A947-70E740481C1C}">
                  <a14:useLocalDpi xmlns:a14="http://schemas.microsoft.com/office/drawing/2010/main" val="0"/>
                </a:ext>
              </a:extLst>
            </a:blip>
            <a:srcRect/>
            <a:stretch/>
          </p:blipFill>
          <p:spPr>
            <a:xfrm>
              <a:off x="8360987" y="3349217"/>
              <a:ext cx="1166911" cy="875183"/>
            </a:xfrm>
            <a:prstGeom prst="rect">
              <a:avLst/>
            </a:prstGeom>
          </p:spPr>
        </p:pic>
        <p:pic>
          <p:nvPicPr>
            <p:cNvPr id="13" name="Picture 2" descr="\\Bellflower\share\Yuta2012\論文用画像\皇居　変形.jpg"/>
            <p:cNvPicPr>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60987" y="434861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図 13" descr="G:\関連研究論文\変形\WS000103kai.jpg"/>
            <p:cNvPicPr>
              <a:picLocks/>
            </p:cNvPicPr>
            <p:nvPr/>
          </p:nvPicPr>
          <p:blipFill rotWithShape="1">
            <a:blip r:embed="rId23" cstate="print">
              <a:extLst/>
            </a:blip>
            <a:srcRect b="16950"/>
            <a:stretch/>
          </p:blipFill>
          <p:spPr bwMode="auto">
            <a:xfrm>
              <a:off x="9589988" y="2359470"/>
              <a:ext cx="1166911" cy="875183"/>
            </a:xfrm>
            <a:prstGeom prst="rect">
              <a:avLst/>
            </a:prstGeom>
            <a:noFill/>
            <a:ln w="9525">
              <a:noFill/>
              <a:miter lim="800000"/>
              <a:headEnd/>
              <a:tailEnd/>
            </a:ln>
          </p:spPr>
        </p:pic>
        <p:pic>
          <p:nvPicPr>
            <p:cNvPr id="39" name="図 38"/>
            <p:cNvPicPr>
              <a:picLocks/>
            </p:cNvPicPr>
            <p:nvPr/>
          </p:nvPicPr>
          <p:blipFill rotWithShape="1">
            <a:blip r:embed="rId24"/>
            <a:srcRect l="27092" t="45449" r="17174" b="8086"/>
            <a:stretch/>
          </p:blipFill>
          <p:spPr>
            <a:xfrm>
              <a:off x="8360987" y="5317889"/>
              <a:ext cx="1166911" cy="875183"/>
            </a:xfrm>
            <a:prstGeom prst="rect">
              <a:avLst/>
            </a:prstGeom>
            <a:solidFill>
              <a:schemeClr val="tx1"/>
            </a:solidFill>
            <a:ln w="41275">
              <a:noFill/>
            </a:ln>
          </p:spPr>
        </p:pic>
      </p:grpSp>
      <p:pic>
        <p:nvPicPr>
          <p:cNvPr id="47" name="Picture 2" descr="http://takashiijiri.com/images/2016hearttouch.png"/>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08382" y="5316975"/>
            <a:ext cx="1166911" cy="875183"/>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7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343650"/>
          </a:xfrm>
        </p:spPr>
        <p:txBody>
          <a:bodyPr>
            <a:normAutofit/>
          </a:bodyPr>
          <a:lstStyle/>
          <a:p>
            <a:pPr marL="0" indent="0">
              <a:lnSpc>
                <a:spcPct val="100000"/>
              </a:lnSpc>
              <a:spcBef>
                <a:spcPts val="600"/>
              </a:spcBef>
              <a:buNone/>
            </a:pPr>
            <a:r>
              <a:rPr lang="ja-JP" altLang="en-US" sz="2400" b="1" dirty="0" smtClean="0"/>
              <a:t>○ 講義</a:t>
            </a:r>
            <a:r>
              <a:rPr lang="ja-JP" altLang="en-US" sz="2400" b="1" dirty="0"/>
              <a:t>の</a:t>
            </a:r>
            <a:r>
              <a:rPr lang="ja-JP" altLang="en-US" sz="2400" b="1" dirty="0" smtClean="0"/>
              <a:t>概要</a:t>
            </a:r>
            <a:r>
              <a:rPr lang="en-US" altLang="ja-JP" sz="2400" b="1" dirty="0" smtClean="0"/>
              <a:t>: </a:t>
            </a:r>
          </a:p>
          <a:p>
            <a:pPr marL="0" indent="0">
              <a:lnSpc>
                <a:spcPct val="100000"/>
              </a:lnSpc>
              <a:spcBef>
                <a:spcPts val="600"/>
              </a:spcBef>
              <a:buNone/>
            </a:pPr>
            <a:r>
              <a:rPr lang="ja-JP" altLang="en-US" sz="1800" dirty="0" smtClean="0"/>
              <a:t>　画像処理は，産業・自然科学・エンタテインメントなど，多種多様な分野の発展に関わる非常に重要な技術です．デジタルメディア処理１では，画像処理の基本である，画像データ構造・画像撮影方法・線形フィルタ・非線形フィルタ・フーリエ変換・拡大縮小・補間などについて紹介しました．この内容をさらに発展させ，本デジタルメディア処理２では，計算機が画像を認識する手法について紹介します．具体的には，画像から目的部分を切り抜く領域分割，画像の局所領域の特徴を計算機が理解できる形で記述する特徴抽出，および，抽出した特徴を用いて</a:t>
            </a:r>
            <a:r>
              <a:rPr lang="ja-JP" altLang="en-US" sz="1800" dirty="0"/>
              <a:t>画像</a:t>
            </a:r>
            <a:r>
              <a:rPr lang="ja-JP" altLang="en-US" sz="1800" dirty="0" smtClean="0"/>
              <a:t>を</a:t>
            </a:r>
            <a:r>
              <a:rPr lang="ja-JP" altLang="en-US" sz="1800" dirty="0"/>
              <a:t>識別</a:t>
            </a:r>
            <a:r>
              <a:rPr lang="ja-JP" altLang="en-US" sz="1800" dirty="0" smtClean="0"/>
              <a:t>するパターン認識を紹介します．また，講義の後半では，深層学習を用いた画像処理についても紹介します．</a:t>
            </a:r>
            <a:endParaRPr lang="en-US" altLang="ja-JP" sz="1800" dirty="0" smtClean="0"/>
          </a:p>
          <a:p>
            <a:pPr marL="0" indent="0">
              <a:lnSpc>
                <a:spcPct val="100000"/>
              </a:lnSpc>
              <a:spcBef>
                <a:spcPts val="600"/>
              </a:spcBef>
              <a:buNone/>
            </a:pPr>
            <a:r>
              <a:rPr lang="ja-JP" altLang="en-US" sz="1800" dirty="0" smtClean="0"/>
              <a:t>　それぞれの技術に関して，コーディング可能な深さで理解できるよう，ソースコードを交えながら詳細な技術解説を行ないます．また，</a:t>
            </a:r>
            <a:r>
              <a:rPr lang="en-US" altLang="ja-JP" sz="1800" dirty="0" smtClean="0"/>
              <a:t>Python</a:t>
            </a:r>
            <a:r>
              <a:rPr lang="ja-JP" altLang="en-US" sz="1800" dirty="0" smtClean="0"/>
              <a:t>を用いたプログラミング演習を通して画像処理手法のより深い理解を目指します．講義資料は井尻の</a:t>
            </a:r>
            <a:r>
              <a:rPr lang="en-US" altLang="ja-JP" sz="1800" dirty="0" smtClean="0"/>
              <a:t>web page</a:t>
            </a:r>
            <a:r>
              <a:rPr lang="ja-JP" altLang="en-US" sz="1800" dirty="0" smtClean="0"/>
              <a:t>に事前にアップロードします．講義動画は，受講者に限り</a:t>
            </a:r>
            <a:r>
              <a:rPr lang="en-US" altLang="ja-JP" sz="1800" dirty="0" err="1" smtClean="0"/>
              <a:t>scomb</a:t>
            </a:r>
            <a:r>
              <a:rPr lang="ja-JP" altLang="en-US" sz="1800" dirty="0" smtClean="0"/>
              <a:t>より閲覧可能です．比較的高度な内容に的を絞って話すので，理解が難しい時は利用してください．</a:t>
            </a:r>
            <a:endParaRPr lang="en-US" altLang="ja-JP" sz="1800" dirty="0" smtClean="0"/>
          </a:p>
          <a:p>
            <a:pPr marL="0" indent="0">
              <a:lnSpc>
                <a:spcPct val="100000"/>
              </a:lnSpc>
              <a:spcBef>
                <a:spcPts val="600"/>
              </a:spcBef>
              <a:buNone/>
            </a:pPr>
            <a:r>
              <a:rPr lang="ja-JP" altLang="en-US" sz="2400" b="1" dirty="0" smtClean="0"/>
              <a:t>○ 達成目標 </a:t>
            </a:r>
            <a:r>
              <a:rPr lang="en-US" altLang="ja-JP" sz="2400" b="1" dirty="0" smtClean="0"/>
              <a:t>: </a:t>
            </a:r>
            <a:endParaRPr lang="en-US" altLang="ja-JP" sz="1800" dirty="0" smtClean="0"/>
          </a:p>
          <a:p>
            <a:pPr marL="342900" indent="-342900">
              <a:lnSpc>
                <a:spcPct val="100000"/>
              </a:lnSpc>
              <a:spcBef>
                <a:spcPts val="600"/>
              </a:spcBef>
              <a:buAutoNum type="arabicPeriod"/>
            </a:pPr>
            <a:r>
              <a:rPr lang="ja-JP" altLang="en-US" sz="1800" dirty="0" smtClean="0"/>
              <a:t>領域分割 </a:t>
            </a:r>
            <a:r>
              <a:rPr lang="en-US" altLang="ja-JP" sz="1800" dirty="0" smtClean="0"/>
              <a:t>– </a:t>
            </a:r>
            <a:r>
              <a:rPr lang="ja-JP" altLang="en-US" sz="1800" dirty="0" smtClean="0"/>
              <a:t>画像の領域分割法について主要なアルゴリズムを説明・実装できる</a:t>
            </a:r>
            <a:endParaRPr lang="en-US" altLang="ja-JP" sz="1800" dirty="0" smtClean="0"/>
          </a:p>
          <a:p>
            <a:pPr marL="342900" indent="-342900">
              <a:lnSpc>
                <a:spcPct val="100000"/>
              </a:lnSpc>
              <a:spcBef>
                <a:spcPts val="600"/>
              </a:spcBef>
              <a:buAutoNum type="arabicPeriod"/>
            </a:pPr>
            <a:r>
              <a:rPr lang="ja-JP" altLang="en-US" sz="1800" dirty="0" smtClean="0"/>
              <a:t>特徴抽出 </a:t>
            </a:r>
            <a:r>
              <a:rPr lang="en-US" altLang="ja-JP" sz="1800" dirty="0" smtClean="0"/>
              <a:t>– </a:t>
            </a:r>
            <a:r>
              <a:rPr lang="ja-JP" altLang="en-US" sz="1800" dirty="0" smtClean="0"/>
              <a:t>画像認識に必要な特徴抽出の基礎を説明・実装できる</a:t>
            </a:r>
            <a:endParaRPr lang="en-US" altLang="ja-JP" sz="1800" dirty="0" smtClean="0"/>
          </a:p>
          <a:p>
            <a:pPr marL="342900" indent="-342900">
              <a:lnSpc>
                <a:spcPct val="100000"/>
              </a:lnSpc>
              <a:spcBef>
                <a:spcPts val="600"/>
              </a:spcBef>
              <a:buAutoNum type="arabicPeriod"/>
            </a:pPr>
            <a:r>
              <a:rPr lang="ja-JP" altLang="en-US" sz="1800" dirty="0" smtClean="0"/>
              <a:t>パタレコ </a:t>
            </a:r>
            <a:r>
              <a:rPr lang="en-US" altLang="ja-JP" sz="1800" dirty="0" smtClean="0"/>
              <a:t>– </a:t>
            </a:r>
            <a:r>
              <a:rPr lang="ja-JP" altLang="en-US" sz="1800" dirty="0" smtClean="0"/>
              <a:t>画像に対するパターン認識（顔認識など）の基礎やアルゴリズムを説明・実装できる</a:t>
            </a:r>
            <a:endParaRPr lang="en-US" altLang="ja-JP" sz="1800" dirty="0" smtClean="0"/>
          </a:p>
          <a:p>
            <a:pPr marL="0" indent="0">
              <a:lnSpc>
                <a:spcPct val="100000"/>
              </a:lnSpc>
              <a:spcBef>
                <a:spcPts val="600"/>
              </a:spcBef>
              <a:buNone/>
            </a:pPr>
            <a:r>
              <a:rPr lang="ja-JP" altLang="en-US" sz="2400" b="1" dirty="0" smtClean="0"/>
              <a:t>○ 成績評価：</a:t>
            </a:r>
            <a:endParaRPr lang="en-US" altLang="ja-JP" sz="1800" b="1" dirty="0" smtClean="0"/>
          </a:p>
          <a:p>
            <a:pPr marL="0" indent="0">
              <a:lnSpc>
                <a:spcPct val="100000"/>
              </a:lnSpc>
              <a:spcBef>
                <a:spcPts val="600"/>
              </a:spcBef>
              <a:buNone/>
            </a:pPr>
            <a:r>
              <a:rPr lang="ja-JP" altLang="en-US" sz="1800" dirty="0" smtClean="0"/>
              <a:t>中間</a:t>
            </a:r>
            <a:r>
              <a:rPr lang="ja-JP" altLang="en-US" sz="1800" dirty="0"/>
              <a:t>試験</a:t>
            </a:r>
            <a:r>
              <a:rPr lang="ja-JP" altLang="en-US" sz="1800" dirty="0" smtClean="0"/>
              <a:t>（</a:t>
            </a:r>
            <a:r>
              <a:rPr lang="en-US" altLang="ja-JP" sz="1800" dirty="0" smtClean="0"/>
              <a:t>3</a:t>
            </a:r>
            <a:r>
              <a:rPr lang="en-US" altLang="ja-JP" sz="1800" dirty="0"/>
              <a:t>3</a:t>
            </a:r>
            <a:r>
              <a:rPr lang="en-US" altLang="ja-JP" sz="1800" dirty="0" smtClean="0"/>
              <a:t>%</a:t>
            </a:r>
            <a:r>
              <a:rPr lang="ja-JP" altLang="en-US" sz="1800" dirty="0" smtClean="0"/>
              <a:t>）</a:t>
            </a:r>
            <a:r>
              <a:rPr lang="ja-JP" altLang="en-US" sz="1800" dirty="0"/>
              <a:t>，</a:t>
            </a:r>
            <a:r>
              <a:rPr lang="ja-JP" altLang="en-US" sz="1800" dirty="0" smtClean="0"/>
              <a:t>期末試験（</a:t>
            </a:r>
            <a:r>
              <a:rPr lang="en-US" altLang="ja-JP" sz="1800" dirty="0" smtClean="0"/>
              <a:t>33%</a:t>
            </a:r>
            <a:r>
              <a:rPr lang="ja-JP" altLang="en-US" sz="1800" dirty="0" smtClean="0"/>
              <a:t>），プログラミング課題（</a:t>
            </a:r>
            <a:r>
              <a:rPr lang="en-US" altLang="ja-JP" sz="1800" dirty="0" smtClean="0"/>
              <a:t>33%</a:t>
            </a:r>
            <a:r>
              <a:rPr lang="ja-JP" altLang="en-US" sz="1800" dirty="0" smtClean="0"/>
              <a:t>）に基づき評価します．</a:t>
            </a:r>
            <a:endParaRPr lang="en-US" altLang="ja-JP" sz="1800" dirty="0" smtClean="0"/>
          </a:p>
        </p:txBody>
      </p:sp>
    </p:spTree>
    <p:extLst>
      <p:ext uri="{BB962C8B-B14F-4D97-AF65-F5344CB8AC3E}">
        <p14:creationId xmlns:p14="http://schemas.microsoft.com/office/powerpoint/2010/main" val="3682398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8549" y="324405"/>
            <a:ext cx="10477709" cy="6188928"/>
          </a:xfrm>
        </p:spPr>
        <p:txBody>
          <a:bodyPr>
            <a:normAutofit/>
          </a:bodyPr>
          <a:lstStyle/>
          <a:p>
            <a:pPr marL="0" indent="0">
              <a:buNone/>
            </a:pPr>
            <a:r>
              <a:rPr lang="ja-JP" altLang="en-US" sz="2400" b="1" dirty="0" smtClean="0"/>
              <a:t>◯講義資料 </a:t>
            </a:r>
            <a:r>
              <a:rPr lang="en-US" altLang="ja-JP" sz="2400" b="1" dirty="0" smtClean="0"/>
              <a:t>:</a:t>
            </a:r>
            <a:r>
              <a:rPr lang="ja-JP" altLang="en-US" sz="2400" b="1" dirty="0" smtClean="0"/>
              <a:t> </a:t>
            </a:r>
            <a:endParaRPr lang="en-US" altLang="ja-JP" sz="2400" b="1" dirty="0"/>
          </a:p>
          <a:p>
            <a:pPr marL="0" indent="0">
              <a:buNone/>
            </a:pPr>
            <a:r>
              <a:rPr kumimoji="1" lang="ja-JP" altLang="en-US" sz="1800" dirty="0" smtClean="0"/>
              <a:t>講義において用いた資料・ソースコードは可能な限り</a:t>
            </a:r>
            <a:r>
              <a:rPr kumimoji="1" lang="en-US" altLang="ja-JP" sz="1800" dirty="0" smtClean="0"/>
              <a:t>Web</a:t>
            </a:r>
            <a:r>
              <a:rPr kumimoji="1" lang="ja-JP" altLang="en-US" sz="1800" dirty="0" smtClean="0"/>
              <a:t>上に公開します．以下の</a:t>
            </a:r>
            <a:r>
              <a:rPr kumimoji="1" lang="en-US" altLang="ja-JP" sz="1800" dirty="0" smtClean="0"/>
              <a:t>URL</a:t>
            </a:r>
            <a:r>
              <a:rPr lang="ja-JP" altLang="en-US" sz="1800" dirty="0"/>
              <a:t>を参考にして</a:t>
            </a:r>
            <a:r>
              <a:rPr lang="ja-JP" altLang="en-US" sz="1800" dirty="0" smtClean="0"/>
              <a:t>ください．</a:t>
            </a:r>
            <a:endParaRPr lang="en-US" altLang="ja-JP" sz="1800" dirty="0" smtClean="0"/>
          </a:p>
          <a:p>
            <a:pPr marL="0" indent="0">
              <a:buNone/>
            </a:pPr>
            <a:r>
              <a:rPr lang="en-US" altLang="ja-JP" sz="1800" dirty="0" smtClean="0"/>
              <a:t>URL : </a:t>
            </a:r>
            <a:r>
              <a:rPr lang="en-US" altLang="ja-JP" sz="1800" dirty="0" smtClean="0">
                <a:hlinkClick r:id="rId2"/>
              </a:rPr>
              <a:t>takashiijiri.com/classes</a:t>
            </a:r>
            <a:endParaRPr lang="en-US" altLang="ja-JP" sz="1800" dirty="0" smtClean="0"/>
          </a:p>
          <a:p>
            <a:pPr marL="0" indent="0">
              <a:buNone/>
            </a:pPr>
            <a:endParaRPr lang="en-US" altLang="ja-JP" sz="1800" dirty="0" smtClean="0"/>
          </a:p>
          <a:p>
            <a:pPr marL="0" indent="0">
              <a:buNone/>
            </a:pPr>
            <a:r>
              <a:rPr lang="ja-JP" altLang="en-US" sz="2400" b="1" dirty="0" smtClean="0"/>
              <a:t>◯</a:t>
            </a:r>
            <a:r>
              <a:rPr kumimoji="1" lang="ja-JP" altLang="en-US" sz="2400" b="1" dirty="0" smtClean="0"/>
              <a:t>質問など </a:t>
            </a:r>
            <a:r>
              <a:rPr kumimoji="1" lang="en-US" altLang="ja-JP" sz="2400" b="1" dirty="0" smtClean="0"/>
              <a:t>: </a:t>
            </a:r>
          </a:p>
          <a:p>
            <a:pPr marL="0" indent="0">
              <a:buNone/>
            </a:pPr>
            <a:r>
              <a:rPr kumimoji="1" lang="ja-JP" altLang="en-US" sz="1800" dirty="0" smtClean="0"/>
              <a:t>講義に関する質問があれば，講義後またはメールにてご連絡ください．</a:t>
            </a:r>
            <a:endParaRPr kumimoji="1" lang="en-US" altLang="ja-JP" sz="1800" dirty="0" smtClean="0"/>
          </a:p>
          <a:p>
            <a:pPr marL="0" indent="0">
              <a:buNone/>
            </a:pPr>
            <a:r>
              <a:rPr lang="ja-JP" altLang="en-US" sz="1800" dirty="0" smtClean="0"/>
              <a:t>オフィスアワーは金曜日</a:t>
            </a:r>
            <a:r>
              <a:rPr lang="en-US" altLang="ja-JP" sz="1800" smtClean="0"/>
              <a:t>2</a:t>
            </a:r>
            <a:r>
              <a:rPr lang="ja-JP" altLang="en-US" sz="1800" smtClean="0"/>
              <a:t>限</a:t>
            </a:r>
            <a:r>
              <a:rPr lang="ja-JP" altLang="en-US" sz="1800" dirty="0" smtClean="0"/>
              <a:t>．</a:t>
            </a:r>
            <a:endParaRPr lang="en-US" altLang="ja-JP" sz="1800" dirty="0" smtClean="0"/>
          </a:p>
          <a:p>
            <a:pPr marL="0" indent="0">
              <a:buNone/>
            </a:pPr>
            <a:r>
              <a:rPr lang="en-US" altLang="ja-JP" sz="1800" dirty="0" smtClean="0"/>
              <a:t>takashi.ijiri80 </a:t>
            </a:r>
            <a:r>
              <a:rPr lang="en-US" altLang="ja-JP" sz="1800" dirty="0" err="1" smtClean="0"/>
              <a:t>AtMark</a:t>
            </a:r>
            <a:r>
              <a:rPr lang="en-US" altLang="ja-JP" sz="1800" dirty="0" smtClean="0"/>
              <a:t> gmail.ac.jp</a:t>
            </a:r>
          </a:p>
          <a:p>
            <a:pPr marL="0" indent="0">
              <a:buNone/>
            </a:pPr>
            <a:endParaRPr lang="en-US" altLang="ja-JP" sz="1800" dirty="0" smtClean="0"/>
          </a:p>
          <a:p>
            <a:pPr marL="0" indent="0">
              <a:buNone/>
            </a:pPr>
            <a:endParaRPr kumimoji="1" lang="ja-JP" altLang="en-US" sz="1800" dirty="0"/>
          </a:p>
        </p:txBody>
      </p:sp>
    </p:spTree>
    <p:extLst>
      <p:ext uri="{BB962C8B-B14F-4D97-AF65-F5344CB8AC3E}">
        <p14:creationId xmlns:p14="http://schemas.microsoft.com/office/powerpoint/2010/main" val="1355530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smtClean="0"/>
              <a:t>教科書</a:t>
            </a:r>
            <a:endParaRPr kumimoji="1" lang="ja-JP" altLang="en-US" dirty="0"/>
          </a:p>
        </p:txBody>
      </p:sp>
      <p:sp>
        <p:nvSpPr>
          <p:cNvPr id="3" name="コンテンツ プレースホルダー 2"/>
          <p:cNvSpPr>
            <a:spLocks noGrp="1"/>
          </p:cNvSpPr>
          <p:nvPr>
            <p:ph idx="1"/>
          </p:nvPr>
        </p:nvSpPr>
        <p:spPr>
          <a:xfrm>
            <a:off x="4762501" y="2190750"/>
            <a:ext cx="7429500" cy="4114800"/>
          </a:xfrm>
        </p:spPr>
        <p:txBody>
          <a:bodyPr>
            <a:normAutofit/>
          </a:bodyPr>
          <a:lstStyle/>
          <a:p>
            <a:r>
              <a:rPr lang="en-US" altLang="ja-JP" sz="2400" dirty="0" smtClean="0"/>
              <a:t>CG-Arts</a:t>
            </a:r>
            <a:r>
              <a:rPr lang="ja-JP" altLang="en-US" sz="2400" dirty="0" smtClean="0"/>
              <a:t>協会（画像情報教育進行委員会）</a:t>
            </a:r>
            <a:endParaRPr lang="en-US" altLang="ja-JP" sz="2400" dirty="0" smtClean="0"/>
          </a:p>
          <a:p>
            <a:r>
              <a:rPr lang="ja-JP" altLang="en-US" sz="2400" dirty="0" smtClean="0"/>
              <a:t>ディジタル</a:t>
            </a:r>
            <a:r>
              <a:rPr lang="ja-JP" altLang="en-US" sz="2400" dirty="0"/>
              <a:t>画像処理</a:t>
            </a:r>
            <a:r>
              <a:rPr lang="en-US" altLang="ja-JP" sz="2400" dirty="0"/>
              <a:t>[</a:t>
            </a:r>
            <a:r>
              <a:rPr lang="ja-JP" altLang="en-US" sz="2400" dirty="0"/>
              <a:t>改訂新版</a:t>
            </a:r>
            <a:r>
              <a:rPr lang="en-US" altLang="ja-JP" sz="2400" dirty="0"/>
              <a:t>] </a:t>
            </a:r>
            <a:r>
              <a:rPr lang="ja-JP" altLang="en-US" sz="2400" dirty="0" smtClean="0"/>
              <a:t>大型本</a:t>
            </a:r>
            <a:endParaRPr lang="en-US" altLang="ja-JP" sz="2400" dirty="0" smtClean="0"/>
          </a:p>
          <a:p>
            <a:endParaRPr lang="en-US" altLang="ja-JP" sz="2400" dirty="0"/>
          </a:p>
          <a:p>
            <a:r>
              <a:rPr lang="ja-JP" altLang="en-US" sz="2400" dirty="0"/>
              <a:t>日本語</a:t>
            </a:r>
            <a:r>
              <a:rPr lang="ja-JP" altLang="en-US" sz="2400" dirty="0" smtClean="0"/>
              <a:t>で</a:t>
            </a:r>
            <a:r>
              <a:rPr lang="ja-JP" altLang="en-US" sz="2400" dirty="0"/>
              <a:t>読</a:t>
            </a:r>
            <a:r>
              <a:rPr lang="ja-JP" altLang="en-US" sz="2400" dirty="0" smtClean="0"/>
              <a:t>める画像処理の教科書です</a:t>
            </a:r>
            <a:endParaRPr lang="en-US" altLang="ja-JP" sz="2400" dirty="0" smtClean="0"/>
          </a:p>
          <a:p>
            <a:r>
              <a:rPr lang="ja-JP" altLang="en-US" sz="2400" dirty="0"/>
              <a:t>画像</a:t>
            </a:r>
            <a:r>
              <a:rPr lang="ja-JP" altLang="en-US" sz="2400" dirty="0" smtClean="0"/>
              <a:t>や例が多く入門者には最適だと思います</a:t>
            </a:r>
            <a:endParaRPr lang="en-US" altLang="ja-JP" sz="2400" dirty="0" smtClean="0"/>
          </a:p>
          <a:p>
            <a:endParaRPr lang="en-US" altLang="ja-JP" sz="2400" dirty="0" smtClean="0"/>
          </a:p>
          <a:p>
            <a:r>
              <a:rPr lang="ja-JP" altLang="en-US" sz="2400" dirty="0" smtClean="0"/>
              <a:t>網羅性が高い反面，説明不足の部分も</a:t>
            </a:r>
            <a:r>
              <a:rPr lang="ja-JP" altLang="en-US" sz="2400" dirty="0"/>
              <a:t>少し</a:t>
            </a:r>
            <a:r>
              <a:rPr lang="ja-JP" altLang="en-US" sz="2400" dirty="0" smtClean="0"/>
              <a:t>あり</a:t>
            </a:r>
            <a:endParaRPr lang="en-US" altLang="ja-JP" sz="2400" dirty="0" smtClean="0"/>
          </a:p>
          <a:p>
            <a:pPr marL="0" indent="0">
              <a:buNone/>
            </a:pPr>
            <a:r>
              <a:rPr lang="en-US" altLang="ja-JP" sz="2400" dirty="0"/>
              <a:t> </a:t>
            </a:r>
            <a:r>
              <a:rPr lang="en-US" altLang="ja-JP"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講義中に丁寧に解説します</a:t>
            </a:r>
            <a:endParaRPr lang="en-US" altLang="ja-JP" sz="2400" dirty="0" smtClean="0"/>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smtClean="0"/>
              <a:t>ある手法を</a:t>
            </a:r>
            <a:r>
              <a:rPr kumimoji="1" lang="en-US" altLang="ja-JP" dirty="0" smtClean="0"/>
              <a:t>『</a:t>
            </a:r>
            <a:r>
              <a:rPr kumimoji="1" lang="ja-JP" altLang="en-US" dirty="0" smtClean="0"/>
              <a:t>理解する</a:t>
            </a:r>
            <a:r>
              <a:rPr kumimoji="1" lang="en-US" altLang="ja-JP" dirty="0" smtClean="0"/>
              <a:t>』</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smtClean="0"/>
              <a:t>教科書をおぼえた </a:t>
            </a:r>
            <a:r>
              <a:rPr kumimoji="1" lang="en-US" altLang="ja-JP" dirty="0" smtClean="0"/>
              <a:t>:</a:t>
            </a:r>
            <a:r>
              <a:rPr kumimoji="1" lang="en-US" altLang="ja-JP" dirty="0" smtClean="0">
                <a:sym typeface="Wingdings" panose="05000000000000000000" pitchFamily="2" charset="2"/>
              </a:rPr>
              <a:t> ×</a:t>
            </a:r>
          </a:p>
          <a:p>
            <a:r>
              <a:rPr lang="ja-JP" altLang="en-US" dirty="0">
                <a:sym typeface="Wingdings" panose="05000000000000000000" pitchFamily="2" charset="2"/>
              </a:rPr>
              <a:t>人</a:t>
            </a:r>
            <a:r>
              <a:rPr lang="ja-JP" altLang="en-US" dirty="0" smtClean="0">
                <a:sym typeface="Wingdings" panose="05000000000000000000" pitchFamily="2" charset="2"/>
              </a:rPr>
              <a:t>にその手法を説明できる </a:t>
            </a:r>
            <a:r>
              <a:rPr lang="en-US" altLang="ja-JP" dirty="0" smtClean="0">
                <a:sym typeface="Wingdings" panose="05000000000000000000" pitchFamily="2" charset="2"/>
              </a:rPr>
              <a:t>: </a:t>
            </a:r>
            <a:r>
              <a:rPr lang="ja-JP" altLang="en-US" dirty="0" smtClean="0">
                <a:sym typeface="Wingdings" panose="05000000000000000000" pitchFamily="2" charset="2"/>
              </a:rPr>
              <a:t>△</a:t>
            </a:r>
            <a:endParaRPr lang="en-US" altLang="ja-JP" dirty="0" smtClean="0">
              <a:sym typeface="Wingdings" panose="05000000000000000000" pitchFamily="2" charset="2"/>
            </a:endParaRPr>
          </a:p>
          <a:p>
            <a:r>
              <a:rPr kumimoji="1" lang="ja-JP" altLang="en-US" dirty="0">
                <a:sym typeface="Wingdings" panose="05000000000000000000" pitchFamily="2" charset="2"/>
              </a:rPr>
              <a:t>例</a:t>
            </a:r>
            <a:r>
              <a:rPr kumimoji="1" lang="ja-JP" altLang="en-US" dirty="0" smtClean="0">
                <a:sym typeface="Wingdings" panose="05000000000000000000" pitchFamily="2" charset="2"/>
              </a:rPr>
              <a:t>を挙げて人に説明できる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r>
              <a:rPr lang="ja-JP" altLang="en-US" dirty="0" smtClean="0"/>
              <a:t>プログラムとして記述できる</a:t>
            </a:r>
            <a:r>
              <a:rPr kumimoji="1" lang="ja-JP" altLang="en-US" dirty="0" smtClean="0"/>
              <a:t>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a:t>
            </a:r>
            <a:endParaRPr kumimoji="1" lang="en-US" altLang="ja-JP" dirty="0" smtClean="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smtClean="0">
                <a:sym typeface="Wingdings" panose="05000000000000000000" pitchFamily="2" charset="2"/>
              </a:rPr>
              <a:t>  </a:t>
            </a:r>
            <a:r>
              <a:rPr kumimoji="1" lang="ja-JP" altLang="en-US" b="1" dirty="0" smtClean="0">
                <a:sym typeface="Wingdings" panose="05000000000000000000" pitchFamily="2" charset="2"/>
              </a:rPr>
              <a:t>コードを書こう！</a:t>
            </a:r>
            <a:endParaRPr kumimoji="1" lang="ja-JP" altLang="en-US" b="1" dirty="0"/>
          </a:p>
        </p:txBody>
      </p:sp>
      <p:sp>
        <p:nvSpPr>
          <p:cNvPr id="4" name="正方形/長方形 3"/>
          <p:cNvSpPr/>
          <p:nvPr/>
        </p:nvSpPr>
        <p:spPr>
          <a:xfrm>
            <a:off x="5907315" y="6488668"/>
            <a:ext cx="6284686" cy="400110"/>
          </a:xfrm>
          <a:prstGeom prst="rect">
            <a:avLst/>
          </a:prstGeom>
        </p:spPr>
        <p:txBody>
          <a:bodyPr wrap="square">
            <a:spAutoFit/>
          </a:bodyPr>
          <a:lstStyle/>
          <a:p>
            <a:pPr algn="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smtClean="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245562"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a:t>
            </a:r>
            <a:r>
              <a:rPr lang="ja-JP" altLang="en-US" sz="2400" dirty="0" smtClean="0"/>
              <a:t>します</a:t>
            </a:r>
            <a:endParaRPr kumimoji="1" lang="en-US" altLang="ja-JP" sz="2400" dirty="0" smtClean="0"/>
          </a:p>
          <a:p>
            <a:pPr lvl="1">
              <a:lnSpc>
                <a:spcPct val="100000"/>
              </a:lnSpc>
              <a:spcBef>
                <a:spcPts val="600"/>
              </a:spcBef>
              <a:spcAft>
                <a:spcPts val="600"/>
              </a:spcAft>
            </a:pPr>
            <a:r>
              <a:rPr lang="en-US" altLang="ja-JP" sz="2000" dirty="0" smtClean="0"/>
              <a:t>takashiijiri.com/classes</a:t>
            </a:r>
          </a:p>
          <a:p>
            <a:pPr lvl="1">
              <a:lnSpc>
                <a:spcPct val="100000"/>
              </a:lnSpc>
              <a:spcBef>
                <a:spcPts val="600"/>
              </a:spcBef>
              <a:spcAft>
                <a:spcPts val="600"/>
              </a:spcAft>
            </a:pPr>
            <a:r>
              <a:rPr lang="en-US" altLang="ja-JP" sz="2000" dirty="0" smtClean="0"/>
              <a:t>github.com/</a:t>
            </a:r>
            <a:r>
              <a:rPr lang="en-US" altLang="ja-JP" sz="2000" dirty="0" err="1" smtClean="0"/>
              <a:t>TakashiIjiri</a:t>
            </a:r>
            <a:r>
              <a:rPr lang="en-US" altLang="ja-JP" sz="2000" dirty="0" smtClean="0"/>
              <a:t>/</a:t>
            </a:r>
            <a:r>
              <a:rPr lang="en-US" altLang="ja-JP" sz="2000" dirty="0" err="1" smtClean="0"/>
              <a:t>PythonOpenCVPractice</a:t>
            </a:r>
            <a:endParaRPr lang="en-US" altLang="ja-JP" sz="1400" dirty="0"/>
          </a:p>
          <a:p>
            <a:pPr>
              <a:lnSpc>
                <a:spcPct val="100000"/>
              </a:lnSpc>
              <a:spcBef>
                <a:spcPts val="600"/>
              </a:spcBef>
              <a:spcAft>
                <a:spcPts val="600"/>
              </a:spcAft>
            </a:pPr>
            <a:r>
              <a:rPr kumimoji="1" lang="en-US" altLang="ja-JP" sz="2400" dirty="0" smtClean="0"/>
              <a:t>Python &amp; </a:t>
            </a:r>
            <a:r>
              <a:rPr kumimoji="1" lang="en-US" altLang="ja-JP" sz="2400" dirty="0" err="1" smtClean="0"/>
              <a:t>OpenCV</a:t>
            </a:r>
            <a:r>
              <a:rPr lang="ja-JP" altLang="en-US" sz="2400" dirty="0"/>
              <a:t> </a:t>
            </a:r>
            <a:r>
              <a:rPr lang="ja-JP" altLang="en-US" sz="2400" dirty="0" smtClean="0"/>
              <a:t>または </a:t>
            </a:r>
            <a:r>
              <a:rPr lang="en-US" altLang="ja-JP" sz="2400" dirty="0" smtClean="0"/>
              <a:t>MFC &amp; C++ </a:t>
            </a:r>
            <a:r>
              <a:rPr kumimoji="1" lang="ja-JP" altLang="en-US" sz="2400" dirty="0" smtClean="0"/>
              <a:t>環境で書いてあります</a:t>
            </a:r>
            <a:endParaRPr kumimoji="1" lang="en-US" altLang="ja-JP" dirty="0" smtClean="0"/>
          </a:p>
          <a:p>
            <a:pPr>
              <a:lnSpc>
                <a:spcPct val="100000"/>
              </a:lnSpc>
              <a:spcBef>
                <a:spcPts val="600"/>
              </a:spcBef>
              <a:spcAft>
                <a:spcPts val="600"/>
              </a:spcAft>
            </a:pPr>
            <a:r>
              <a:rPr lang="ja-JP" altLang="en-US" sz="2400" dirty="0" smtClean="0"/>
              <a:t>インストール方法・コーディングの基本に関する資料も用意します</a:t>
            </a:r>
            <a:endParaRPr lang="en-US" altLang="ja-JP" sz="2400" dirty="0" smtClean="0"/>
          </a:p>
          <a:p>
            <a:pPr lvl="1">
              <a:lnSpc>
                <a:spcPct val="100000"/>
              </a:lnSpc>
              <a:spcBef>
                <a:spcPts val="600"/>
              </a:spcBef>
              <a:spcAft>
                <a:spcPts val="600"/>
              </a:spcAft>
            </a:pPr>
            <a:r>
              <a:rPr kumimoji="1" lang="ja-JP" altLang="en-US" sz="2000" dirty="0" smtClean="0"/>
              <a:t>ただし詳細は講義中には触れません</a:t>
            </a:r>
            <a:endParaRPr kumimoji="1" lang="en-US" altLang="ja-JP" sz="2000" dirty="0" smtClean="0"/>
          </a:p>
          <a:p>
            <a:pPr lvl="1">
              <a:lnSpc>
                <a:spcPct val="100000"/>
              </a:lnSpc>
              <a:spcBef>
                <a:spcPts val="600"/>
              </a:spcBef>
              <a:spcAft>
                <a:spcPts val="600"/>
              </a:spcAft>
            </a:pPr>
            <a:r>
              <a:rPr lang="ja-JP" altLang="en-US" sz="2000" dirty="0"/>
              <a:t>興味</a:t>
            </a:r>
            <a:r>
              <a:rPr lang="ja-JP" altLang="en-US" sz="2000" dirty="0" smtClean="0"/>
              <a:t>のある</a:t>
            </a:r>
            <a:r>
              <a:rPr lang="ja-JP" altLang="en-US" sz="2000" dirty="0"/>
              <a:t>人</a:t>
            </a:r>
            <a:r>
              <a:rPr lang="ja-JP" altLang="en-US" sz="2000" dirty="0" smtClean="0"/>
              <a:t>だけ</a:t>
            </a:r>
            <a:r>
              <a:rPr lang="ja-JP" altLang="en-US" sz="2000" dirty="0"/>
              <a:t>自由</a:t>
            </a:r>
            <a:r>
              <a:rPr lang="ja-JP" altLang="en-US" sz="2000" dirty="0" smtClean="0"/>
              <a:t>に勉強を進めてください</a:t>
            </a:r>
            <a:endParaRPr lang="en-US" altLang="ja-JP" sz="2000" dirty="0" smtClean="0"/>
          </a:p>
          <a:p>
            <a:pPr lvl="1">
              <a:lnSpc>
                <a:spcPct val="100000"/>
              </a:lnSpc>
              <a:spcBef>
                <a:spcPts val="600"/>
              </a:spcBef>
              <a:spcAft>
                <a:spcPts val="600"/>
              </a:spcAft>
            </a:pPr>
            <a:r>
              <a:rPr lang="ja-JP" altLang="en-US" sz="2000" b="1" dirty="0" smtClean="0">
                <a:solidFill>
                  <a:srgbClr val="FF0000"/>
                </a:solidFill>
              </a:rPr>
              <a:t>学内</a:t>
            </a:r>
            <a:r>
              <a:rPr lang="ja-JP" altLang="en-US" sz="2000" b="1" dirty="0">
                <a:solidFill>
                  <a:srgbClr val="FF0000"/>
                </a:solidFill>
              </a:rPr>
              <a:t>環境</a:t>
            </a:r>
            <a:r>
              <a:rPr lang="ja-JP" altLang="en-US" sz="2000" b="1" dirty="0" smtClean="0">
                <a:solidFill>
                  <a:srgbClr val="FF0000"/>
                </a:solidFill>
              </a:rPr>
              <a:t>ではインストールの必要がありません（学情の人ありがとう！）</a:t>
            </a:r>
            <a:r>
              <a:rPr lang="en-US" altLang="ja-JP" sz="2000" b="1" dirty="0" smtClean="0">
                <a:solidFill>
                  <a:srgbClr val="FF0000"/>
                </a:solidFill>
                <a:sym typeface="Wingdings" panose="05000000000000000000" pitchFamily="2" charset="2"/>
              </a:rPr>
              <a:t> </a:t>
            </a:r>
            <a:r>
              <a:rPr lang="ja-JP" altLang="en-US" sz="2000" b="1" dirty="0" smtClean="0">
                <a:solidFill>
                  <a:srgbClr val="FF0000"/>
                </a:solidFill>
                <a:sym typeface="Wingdings" panose="05000000000000000000" pitchFamily="2" charset="2"/>
              </a:rPr>
              <a:t>説明</a:t>
            </a:r>
            <a:endParaRPr kumimoji="1" lang="ja-JP" altLang="en-US" sz="2000" b="1" dirty="0">
              <a:solidFill>
                <a:srgbClr val="FF0000"/>
              </a:solidFill>
            </a:endParaRPr>
          </a:p>
        </p:txBody>
      </p:sp>
    </p:spTree>
    <p:extLst>
      <p:ext uri="{BB962C8B-B14F-4D97-AF65-F5344CB8AC3E}">
        <p14:creationId xmlns:p14="http://schemas.microsoft.com/office/powerpoint/2010/main" val="1871958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2018</a:t>
            </a:r>
            <a:r>
              <a:rPr lang="ja-JP" altLang="en-US" sz="3600" b="1" dirty="0" smtClean="0"/>
              <a:t>（前期）案</a:t>
            </a:r>
            <a:r>
              <a:rPr lang="en-US" altLang="ja-JP" sz="3600" b="1" dirty="0"/>
              <a:t>A</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4/19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4/26</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5/10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5/17</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5/24</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5/31</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6/07</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6/14</a:t>
            </a:r>
            <a:r>
              <a:rPr lang="ja-JP" altLang="en-US" sz="1800" dirty="0" smtClean="0"/>
              <a:t>　</a:t>
            </a:r>
            <a:r>
              <a:rPr lang="ja-JP" altLang="en-US" sz="1800" dirty="0"/>
              <a:t>パターン認識基礎</a:t>
            </a:r>
            <a:r>
              <a:rPr lang="en-US" altLang="ja-JP" sz="1800" dirty="0"/>
              <a:t>3: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6/21</a:t>
            </a:r>
            <a:r>
              <a:rPr lang="ja-JP" altLang="en-US" sz="1800" b="1" dirty="0" smtClean="0">
                <a:solidFill>
                  <a:srgbClr val="FF0000"/>
                </a:solidFill>
              </a:rPr>
              <a:t>　</a:t>
            </a:r>
            <a:r>
              <a:rPr lang="ja-JP" altLang="en-US" sz="1800" b="1" dirty="0">
                <a:solidFill>
                  <a:srgbClr val="FF0000"/>
                </a:solidFill>
              </a:rPr>
              <a:t>筆記</a:t>
            </a:r>
            <a:r>
              <a:rPr lang="ja-JP" altLang="en-US" sz="1800" b="1" dirty="0" smtClean="0">
                <a:solidFill>
                  <a:srgbClr val="FF0000"/>
                </a:solidFill>
              </a:rPr>
              <a:t>試験（</a:t>
            </a:r>
            <a:r>
              <a:rPr lang="en-US" altLang="ja-JP" sz="1800" b="1" dirty="0" smtClean="0">
                <a:solidFill>
                  <a:srgbClr val="FF0000"/>
                </a:solidFill>
              </a:rPr>
              <a:t>50</a:t>
            </a:r>
            <a:r>
              <a:rPr lang="ja-JP" altLang="en-US" sz="1800" b="1" dirty="0" smtClean="0">
                <a:solidFill>
                  <a:srgbClr val="FF0000"/>
                </a:solidFill>
              </a:rPr>
              <a:t>点満点</a:t>
            </a:r>
            <a:r>
              <a:rPr lang="en-US" altLang="ja-JP" sz="1800" b="1" smtClean="0">
                <a:solidFill>
                  <a:srgbClr val="FF0000"/>
                </a:solidFill>
              </a:rPr>
              <a:t>)</a:t>
            </a:r>
            <a:r>
              <a:rPr lang="en-US" altLang="ja-JP" sz="1800" smtClean="0"/>
              <a:t>(</a:t>
            </a:r>
            <a:r>
              <a:rPr lang="en-US" altLang="ja-JP" sz="1800" i="1" smtClean="0"/>
              <a:t>n</a:t>
            </a:r>
            <a:r>
              <a:rPr lang="ja-JP" altLang="en-US" sz="1800" dirty="0" smtClean="0"/>
              <a:t>点以下の場合レポート出すかも）</a:t>
            </a:r>
            <a:r>
              <a:rPr lang="en-US" altLang="ja-JP" sz="1800" b="1" dirty="0"/>
              <a:t>	</a:t>
            </a:r>
            <a:endParaRPr lang="en-US" altLang="ja-JP" sz="1800" b="1" dirty="0" smtClean="0"/>
          </a:p>
          <a:p>
            <a:pPr marL="0" indent="0">
              <a:lnSpc>
                <a:spcPct val="100000"/>
              </a:lnSpc>
              <a:spcBef>
                <a:spcPts val="600"/>
              </a:spcBef>
              <a:spcAft>
                <a:spcPts val="600"/>
              </a:spcAft>
              <a:buNone/>
            </a:pPr>
            <a:r>
              <a:rPr lang="en-US" altLang="ja-JP" sz="1800" b="1" dirty="0" smtClean="0">
                <a:solidFill>
                  <a:srgbClr val="0070C0"/>
                </a:solidFill>
              </a:rPr>
              <a:t>6/28</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1</a:t>
            </a:r>
            <a:r>
              <a:rPr lang="en-US" altLang="ja-JP" sz="1800" b="1" dirty="0">
                <a:solidFill>
                  <a:srgbClr val="0070C0"/>
                </a:solidFill>
              </a:rPr>
              <a:t> </a:t>
            </a:r>
            <a:r>
              <a:rPr lang="en-US" altLang="ja-JP" sz="1800" b="1" dirty="0" smtClean="0">
                <a:solidFill>
                  <a:srgbClr val="0070C0"/>
                </a:solidFill>
              </a:rPr>
              <a:t>(</a:t>
            </a:r>
            <a:r>
              <a:rPr lang="ja-JP" altLang="en-US" sz="1800" b="1" dirty="0" smtClean="0">
                <a:solidFill>
                  <a:srgbClr val="0070C0"/>
                </a:solidFill>
              </a:rPr>
              <a:t>基礎的な課題</a:t>
            </a:r>
            <a:r>
              <a:rPr lang="en-US" altLang="ja-JP" sz="1800" b="1" dirty="0">
                <a:solidFill>
                  <a:srgbClr val="0070C0"/>
                </a:solidFill>
              </a:rPr>
              <a:t>4</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 </a:t>
            </a:r>
            <a:r>
              <a:rPr lang="ja-JP" altLang="en-US" sz="1800" b="1" dirty="0" smtClean="0">
                <a:solidFill>
                  <a:srgbClr val="0070C0"/>
                </a:solidFill>
              </a:rPr>
              <a:t>発展的な課題 </a:t>
            </a:r>
            <a:r>
              <a:rPr lang="en-US" altLang="ja-JP" sz="1800" b="1" dirty="0">
                <a:solidFill>
                  <a:srgbClr val="0070C0"/>
                </a:solidFill>
              </a:rPr>
              <a:t>2</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a:t>
            </a:r>
          </a:p>
          <a:p>
            <a:pPr marL="0" indent="0">
              <a:lnSpc>
                <a:spcPct val="100000"/>
              </a:lnSpc>
              <a:spcBef>
                <a:spcPts val="600"/>
              </a:spcBef>
              <a:spcAft>
                <a:spcPts val="600"/>
              </a:spcAft>
              <a:buNone/>
            </a:pPr>
            <a:r>
              <a:rPr lang="en-US" altLang="ja-JP" sz="1800" b="1" dirty="0" smtClean="0">
                <a:solidFill>
                  <a:srgbClr val="0070C0"/>
                </a:solidFill>
              </a:rPr>
              <a:t>7/05</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a:t>
            </a:r>
            <a:r>
              <a:rPr lang="en-US" altLang="ja-JP" sz="1800" b="1" dirty="0" smtClean="0">
                <a:solidFill>
                  <a:srgbClr val="0070C0"/>
                </a:solidFill>
              </a:rPr>
              <a:t>  2	</a:t>
            </a:r>
          </a:p>
          <a:p>
            <a:pPr marL="0" indent="0">
              <a:lnSpc>
                <a:spcPct val="100000"/>
              </a:lnSpc>
              <a:spcBef>
                <a:spcPts val="600"/>
              </a:spcBef>
              <a:spcAft>
                <a:spcPts val="600"/>
              </a:spcAft>
              <a:buNone/>
            </a:pPr>
            <a:r>
              <a:rPr lang="en-US" altLang="ja-JP" sz="1800" b="1" dirty="0" smtClean="0">
                <a:solidFill>
                  <a:srgbClr val="0070C0"/>
                </a:solidFill>
              </a:rPr>
              <a:t>7/12   </a:t>
            </a:r>
            <a:r>
              <a:rPr lang="ja-JP" altLang="en-US" sz="1800" b="1" dirty="0" smtClean="0">
                <a:solidFill>
                  <a:srgbClr val="0070C0"/>
                </a:solidFill>
              </a:rPr>
              <a:t>プログラミング演習  </a:t>
            </a:r>
            <a:r>
              <a:rPr lang="en-US" altLang="ja-JP" sz="1800" b="1" dirty="0" smtClean="0">
                <a:solidFill>
                  <a:srgbClr val="0070C0"/>
                </a:solidFill>
              </a:rPr>
              <a:t>3	</a:t>
            </a:r>
          </a:p>
          <a:p>
            <a:pPr marL="0" indent="0">
              <a:lnSpc>
                <a:spcPct val="100000"/>
              </a:lnSpc>
              <a:spcBef>
                <a:spcPts val="600"/>
              </a:spcBef>
              <a:spcAft>
                <a:spcPts val="600"/>
              </a:spcAft>
              <a:buNone/>
            </a:pPr>
            <a:r>
              <a:rPr lang="en-US" altLang="ja-JP" sz="1800" b="1" dirty="0" smtClean="0">
                <a:solidFill>
                  <a:srgbClr val="0070C0"/>
                </a:solidFill>
              </a:rPr>
              <a:t>7/19</a:t>
            </a:r>
            <a:r>
              <a:rPr lang="ja-JP" altLang="en-US" sz="1800" b="1" dirty="0" smtClean="0">
                <a:solidFill>
                  <a:srgbClr val="0070C0"/>
                </a:solidFill>
              </a:rPr>
              <a:t>　プログラミング演習  </a:t>
            </a:r>
            <a:r>
              <a:rPr lang="en-US" altLang="ja-JP" sz="1800" b="1" dirty="0" smtClean="0">
                <a:solidFill>
                  <a:srgbClr val="0070C0"/>
                </a:solidFill>
              </a:rPr>
              <a:t>4			</a:t>
            </a:r>
          </a:p>
          <a:p>
            <a:pPr marL="0" indent="0">
              <a:lnSpc>
                <a:spcPct val="100000"/>
              </a:lnSpc>
              <a:spcBef>
                <a:spcPts val="600"/>
              </a:spcBef>
              <a:spcAft>
                <a:spcPts val="600"/>
              </a:spcAft>
              <a:buNone/>
            </a:pPr>
            <a:r>
              <a:rPr lang="en-US" altLang="ja-JP" sz="1800" b="1" dirty="0" smtClean="0">
                <a:solidFill>
                  <a:srgbClr val="0070C0"/>
                </a:solidFill>
              </a:rPr>
              <a:t>7/26</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5</a:t>
            </a:r>
          </a:p>
        </p:txBody>
      </p:sp>
    </p:spTree>
    <p:extLst>
      <p:ext uri="{BB962C8B-B14F-4D97-AF65-F5344CB8AC3E}">
        <p14:creationId xmlns:p14="http://schemas.microsoft.com/office/powerpoint/2010/main" val="3062883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4956</TotalTime>
  <Words>1717</Words>
  <Application>Microsoft Office PowerPoint</Application>
  <PresentationFormat>ワイド画面</PresentationFormat>
  <Paragraphs>425</Paragraphs>
  <Slides>28</Slides>
  <Notes>12</Notes>
  <HiddenSlides>2</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ＭＳ Ｐゴシック</vt:lpstr>
      <vt:lpstr>メイリオ</vt:lpstr>
      <vt:lpstr>Arial</vt:lpstr>
      <vt:lpstr>Calibri</vt:lpstr>
      <vt:lpstr>Cambria Math</vt:lpstr>
      <vt:lpstr>Wingdings</vt:lpstr>
      <vt:lpstr>Office テーマ</vt:lpstr>
      <vt:lpstr>デジタルメディア処理2</vt:lpstr>
      <vt:lpstr>井尻敬 – takashiijiri.com</vt:lpstr>
      <vt:lpstr>井尻敬 – takashiijiri.com</vt:lpstr>
      <vt:lpstr>PowerPoint プレゼンテーション</vt:lpstr>
      <vt:lpstr>PowerPoint プレゼンテーション</vt:lpstr>
      <vt:lpstr>教科書</vt:lpstr>
      <vt:lpstr>ある手法を『理解する』とは？</vt:lpstr>
      <vt:lpstr>ソースコードについて</vt:lpstr>
      <vt:lpstr>デジタルメディア処理２、2018（前期）案A</vt:lpstr>
      <vt:lpstr>デジタルメディア処理２、2018（前期）案B</vt:lpstr>
      <vt:lpstr>デジタルメディア処理２、2018（前期）案C</vt:lpstr>
      <vt:lpstr>復習: デジタルメディア処理1</vt:lpstr>
      <vt:lpstr>テクスチャ合成</vt:lpstr>
      <vt:lpstr>PowerPoint プレゼンテーション</vt:lpstr>
      <vt:lpstr>テクスチャ合成法</vt:lpstr>
      <vt:lpstr>画素ごとに合成</vt:lpstr>
      <vt:lpstr>PowerPoint プレゼンテーション</vt:lpstr>
      <vt:lpstr>実装例 – プログラミング課題として出題します</vt:lpstr>
      <vt:lpstr>画像の最適化</vt:lpstr>
      <vt:lpstr>画像の最適化</vt:lpstr>
      <vt:lpstr>PowerPoint プレゼンテーション</vt:lpstr>
      <vt:lpstr>画像の最適化 双方向の類似度</vt:lpstr>
      <vt:lpstr>画像の最適化 双方向の類似度</vt:lpstr>
      <vt:lpstr>結果 [Simakov et al. CVPR 2008]</vt:lpstr>
      <vt:lpstr>結果 [Wei et al. SIGGRAPH 08.]</vt:lpstr>
      <vt:lpstr>PowerPoint プレゼンテーション</vt:lpstr>
      <vt:lpstr>PatchMatch</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164</cp:revision>
  <cp:lastPrinted>2017-04-10T08:17:05Z</cp:lastPrinted>
  <dcterms:created xsi:type="dcterms:W3CDTF">2017-01-19T02:23:36Z</dcterms:created>
  <dcterms:modified xsi:type="dcterms:W3CDTF">2018-03-19T08:16:35Z</dcterms:modified>
</cp:coreProperties>
</file>